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1D_9D8A35FA.xml" ContentType="application/vnd.ms-powerpoint.comments+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Lst>
  <p:notesMasterIdLst>
    <p:notesMasterId r:id="rId35"/>
  </p:notesMasterIdLst>
  <p:sldIdLst>
    <p:sldId id="256" r:id="rId2"/>
    <p:sldId id="257" r:id="rId3"/>
    <p:sldId id="323" r:id="rId4"/>
    <p:sldId id="336" r:id="rId5"/>
    <p:sldId id="259" r:id="rId6"/>
    <p:sldId id="332" r:id="rId7"/>
    <p:sldId id="318" r:id="rId8"/>
    <p:sldId id="317" r:id="rId9"/>
    <p:sldId id="342" r:id="rId10"/>
    <p:sldId id="343" r:id="rId11"/>
    <p:sldId id="312" r:id="rId12"/>
    <p:sldId id="328" r:id="rId13"/>
    <p:sldId id="330" r:id="rId14"/>
    <p:sldId id="260" r:id="rId15"/>
    <p:sldId id="339" r:id="rId16"/>
    <p:sldId id="334" r:id="rId17"/>
    <p:sldId id="320" r:id="rId18"/>
    <p:sldId id="315" r:id="rId19"/>
    <p:sldId id="327" r:id="rId20"/>
    <p:sldId id="338" r:id="rId21"/>
    <p:sldId id="341" r:id="rId22"/>
    <p:sldId id="329" r:id="rId23"/>
    <p:sldId id="324" r:id="rId24"/>
    <p:sldId id="326" r:id="rId25"/>
    <p:sldId id="331" r:id="rId26"/>
    <p:sldId id="285" r:id="rId27"/>
    <p:sldId id="319" r:id="rId28"/>
    <p:sldId id="345" r:id="rId29"/>
    <p:sldId id="346" r:id="rId30"/>
    <p:sldId id="347" r:id="rId31"/>
    <p:sldId id="322" r:id="rId32"/>
    <p:sldId id="340" r:id="rId33"/>
    <p:sldId id="344"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0ED91F-1D07-09A0-9BB5-5D3C58CE6399}" name="Pate Tammy" initials="PT" userId="S::tpate@schools.nyc.gov::6db5ea99-97c2-4ce0-b0a6-48b5cae5fa6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C2C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9AFB16-1E51-43CC-ED5E-4EA65A1D264A}" v="65" dt="2022-11-17T23:27:48.011"/>
    <p1510:client id="{1482B5EF-E478-BA1F-CCA8-D62EB5B6AD36}" v="2898" dt="2022-11-03T21:31:21.914"/>
    <p1510:client id="{1A215C36-BAEF-C72C-7C8F-C1C019988397}" v="464" dt="2022-11-03T15:27:44.062"/>
    <p1510:client id="{39B2756D-CF1B-76AB-8543-98AE9C48DFB5}" v="4" dt="2022-11-04T17:16:03.573"/>
    <p1510:client id="{3BF72DFA-FC61-BF72-B0D7-A6A691564A13}" v="370" dt="2022-11-03T19:26:04.051"/>
    <p1510:client id="{427851CB-02AA-2EF7-D8B0-26F2D0E9EB9F}" v="356" dt="2022-11-03T19:37:07.413"/>
    <p1510:client id="{4F0FB908-FB82-AEA9-A3BE-1182C8C48F9E}" v="272" dt="2022-11-03T17:44:35.205"/>
    <p1510:client id="{5D7C53FA-DE58-47EC-4CE8-ECF05D5CC99C}" v="2" dt="2022-11-07T11:30:11.812"/>
    <p1510:client id="{616AE13D-A95B-E5EB-4A7B-A55EE1686706}" v="10" dt="2022-11-03T17:28:06.339"/>
    <p1510:client id="{75046160-7C8E-1DDC-7F7B-001BA12FF092}" v="5" dt="2022-11-03T17:15:24.207"/>
    <p1510:client id="{773D9216-C060-44B1-A3F2-BEF2CBBF07F9}" v="20" dt="2022-11-01T20:05:49.669"/>
    <p1510:client id="{9029A038-67AA-E316-C99A-E1E1345AFBCF}" v="1" dt="2022-11-03T17:17:01.005"/>
    <p1510:client id="{9DF5C98E-05FE-AC7C-9705-50FA40F6F3E4}" v="43" dt="2022-11-03T17:22:41.400"/>
    <p1510:client id="{A0A3F5C2-7287-993F-CF83-570E7F1D1133}" v="86" dt="2022-11-03T18:12:45.360"/>
    <p1510:client id="{B51B4F67-B4B9-042B-9B22-3766A8706642}" v="1" dt="2022-11-03T18:55:01.906"/>
    <p1510:client id="{B9873D9E-4337-2457-769E-44F26AA0157B}" v="431" dt="2022-11-03T19:07:48.537"/>
    <p1510:client id="{C1F48635-8FBF-4A0F-B422-00B304A5EE58}" v="230" dt="2022-11-04T00:30:23.534"/>
    <p1510:client id="{D7A41F91-2546-4667-D146-6B1D9D441B2E}" v="251" dt="2022-11-03T16:55:38.690"/>
    <p1510:client id="{EA47090D-65F5-9706-22A5-6FB7A1278481}" v="88" dt="2022-11-03T17:13:09.988"/>
    <p1510:client id="{F0E7BB96-10E5-EF32-3184-31C8DED14C84}" v="9" dt="2022-11-03T17:44:58.812"/>
    <p1510:client id="{F28276AD-CC8E-D691-D1C9-1840720C78DA}" v="60" dt="2022-11-03T17:22:37.3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Q828_JUN_ELA_MATH_2022.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Q828_JUN_ELA_MATH_2022.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'Demographic Slide'!$A$1:$D$1</c:f>
          <c:strCache>
            <c:ptCount val="4"/>
            <c:pt idx="0">
              <c:v>District 28 2021-22 Demographic Snapshot</c:v>
            </c:pt>
          </c:strCache>
        </c:strRef>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'Demographic Slide'!$B$2</c:f>
              <c:strCache>
                <c:ptCount val="1"/>
                <c:pt idx="0">
                  <c:v>Citywide</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'Demographic Slide'!$A$3:$A$11</c:f>
              <c:strCache>
                <c:ptCount val="9"/>
                <c:pt idx="0">
                  <c:v>Asian</c:v>
                </c:pt>
                <c:pt idx="1">
                  <c:v>Black</c:v>
                </c:pt>
                <c:pt idx="2">
                  <c:v>Hispanic</c:v>
                </c:pt>
                <c:pt idx="3">
                  <c:v>White</c:v>
                </c:pt>
                <c:pt idx="4">
                  <c:v>Females</c:v>
                </c:pt>
                <c:pt idx="5">
                  <c:v>Males</c:v>
                </c:pt>
                <c:pt idx="6">
                  <c:v>English Language Learners</c:v>
                </c:pt>
                <c:pt idx="7">
                  <c:v>Students with Disabilites</c:v>
                </c:pt>
                <c:pt idx="8">
                  <c:v>Eligible for Free/Reduced Lunch</c:v>
                </c:pt>
              </c:strCache>
            </c:strRef>
          </c:cat>
          <c:val>
            <c:numRef>
              <c:f>'Demographic Slide'!$B$3:$B$11</c:f>
              <c:numCache>
                <c:formatCode>0.0%</c:formatCode>
                <c:ptCount val="9"/>
                <c:pt idx="0">
                  <c:v>0.16558881103992462</c:v>
                </c:pt>
                <c:pt idx="1">
                  <c:v>0.24406452476978302</c:v>
                </c:pt>
                <c:pt idx="2">
                  <c:v>0.41066855192184448</c:v>
                </c:pt>
                <c:pt idx="3">
                  <c:v>0.14669162034988403</c:v>
                </c:pt>
                <c:pt idx="4">
                  <c:v>0.48653209209442139</c:v>
                </c:pt>
                <c:pt idx="5">
                  <c:v>0.51346790790557861</c:v>
                </c:pt>
                <c:pt idx="6">
                  <c:v>0.13864828646183014</c:v>
                </c:pt>
                <c:pt idx="7">
                  <c:v>0.20558170974254608</c:v>
                </c:pt>
                <c:pt idx="8">
                  <c:v>0.71856230497360229</c:v>
                </c:pt>
              </c:numCache>
            </c:numRef>
          </c:val>
          <c:extLst>
            <c:ext xmlns:c16="http://schemas.microsoft.com/office/drawing/2014/chart" uri="{C3380CC4-5D6E-409C-BE32-E72D297353CC}">
              <c16:uniqueId val="{00000000-E2CF-44B5-B2E1-92851A971149}"/>
            </c:ext>
          </c:extLst>
        </c:ser>
        <c:ser>
          <c:idx val="2"/>
          <c:order val="1"/>
          <c:tx>
            <c:strRef>
              <c:f>'Demographic Slide'!$C$2</c:f>
              <c:strCache>
                <c:ptCount val="1"/>
                <c:pt idx="0">
                  <c:v>Borough</c:v>
                </c:pt>
              </c:strCache>
            </c:strRef>
          </c:tx>
          <c:spPr>
            <a:solidFill>
              <a:schemeClr val="accent3"/>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'Demographic Slide'!$A$3:$A$11</c:f>
              <c:strCache>
                <c:ptCount val="9"/>
                <c:pt idx="0">
                  <c:v>Asian</c:v>
                </c:pt>
                <c:pt idx="1">
                  <c:v>Black</c:v>
                </c:pt>
                <c:pt idx="2">
                  <c:v>Hispanic</c:v>
                </c:pt>
                <c:pt idx="3">
                  <c:v>White</c:v>
                </c:pt>
                <c:pt idx="4">
                  <c:v>Females</c:v>
                </c:pt>
                <c:pt idx="5">
                  <c:v>Males</c:v>
                </c:pt>
                <c:pt idx="6">
                  <c:v>English Language Learners</c:v>
                </c:pt>
                <c:pt idx="7">
                  <c:v>Students with Disabilites</c:v>
                </c:pt>
                <c:pt idx="8">
                  <c:v>Eligible for Free/Reduced Lunch</c:v>
                </c:pt>
              </c:strCache>
            </c:strRef>
          </c:cat>
          <c:val>
            <c:numRef>
              <c:f>'Demographic Slide'!$C$3:$C$11</c:f>
              <c:numCache>
                <c:formatCode>0.0%</c:formatCode>
                <c:ptCount val="9"/>
                <c:pt idx="0">
                  <c:v>0.28131985664367676</c:v>
                </c:pt>
                <c:pt idx="1">
                  <c:v>0.16465319693088531</c:v>
                </c:pt>
                <c:pt idx="2">
                  <c:v>0.39404290914535522</c:v>
                </c:pt>
                <c:pt idx="3">
                  <c:v>0.11914531886577606</c:v>
                </c:pt>
                <c:pt idx="4">
                  <c:v>0.48132333159446716</c:v>
                </c:pt>
                <c:pt idx="5">
                  <c:v>0.51867663860321045</c:v>
                </c:pt>
                <c:pt idx="6">
                  <c:v>0.15960216522216797</c:v>
                </c:pt>
                <c:pt idx="7">
                  <c:v>0.17635561525821686</c:v>
                </c:pt>
                <c:pt idx="8">
                  <c:v>0.68427759408950806</c:v>
                </c:pt>
              </c:numCache>
            </c:numRef>
          </c:val>
          <c:extLst>
            <c:ext xmlns:c16="http://schemas.microsoft.com/office/drawing/2014/chart" uri="{C3380CC4-5D6E-409C-BE32-E72D297353CC}">
              <c16:uniqueId val="{00000001-E2CF-44B5-B2E1-92851A971149}"/>
            </c:ext>
          </c:extLst>
        </c:ser>
        <c:ser>
          <c:idx val="1"/>
          <c:order val="2"/>
          <c:tx>
            <c:strRef>
              <c:f>'Demographic Slide'!$D$2</c:f>
              <c:strCache>
                <c:ptCount val="1"/>
                <c:pt idx="0">
                  <c:v>District</c:v>
                </c:pt>
              </c:strCache>
            </c:strRef>
          </c:tx>
          <c:spPr>
            <a:solidFill>
              <a:schemeClr val="accent2"/>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'Demographic Slide'!$A$3:$A$11</c:f>
              <c:strCache>
                <c:ptCount val="9"/>
                <c:pt idx="0">
                  <c:v>Asian</c:v>
                </c:pt>
                <c:pt idx="1">
                  <c:v>Black</c:v>
                </c:pt>
                <c:pt idx="2">
                  <c:v>Hispanic</c:v>
                </c:pt>
                <c:pt idx="3">
                  <c:v>White</c:v>
                </c:pt>
                <c:pt idx="4">
                  <c:v>Females</c:v>
                </c:pt>
                <c:pt idx="5">
                  <c:v>Males</c:v>
                </c:pt>
                <c:pt idx="6">
                  <c:v>English Language Learners</c:v>
                </c:pt>
                <c:pt idx="7">
                  <c:v>Students with Disabilites</c:v>
                </c:pt>
                <c:pt idx="8">
                  <c:v>Eligible for Free/Reduced Lunch</c:v>
                </c:pt>
              </c:strCache>
            </c:strRef>
          </c:cat>
          <c:val>
            <c:numRef>
              <c:f>'Demographic Slide'!$D$3:$D$11</c:f>
              <c:numCache>
                <c:formatCode>0.0%</c:formatCode>
                <c:ptCount val="9"/>
                <c:pt idx="0">
                  <c:v>0.30597016215324402</c:v>
                </c:pt>
                <c:pt idx="1">
                  <c:v>0.17961214482784271</c:v>
                </c:pt>
                <c:pt idx="2">
                  <c:v>0.29239007830619812</c:v>
                </c:pt>
                <c:pt idx="3">
                  <c:v>0.15511727333068848</c:v>
                </c:pt>
                <c:pt idx="4">
                  <c:v>0.49918773770332336</c:v>
                </c:pt>
                <c:pt idx="5">
                  <c:v>0.50081229209899902</c:v>
                </c:pt>
                <c:pt idx="6">
                  <c:v>0.10602599382400513</c:v>
                </c:pt>
                <c:pt idx="7">
                  <c:v>0.14790841937065125</c:v>
                </c:pt>
                <c:pt idx="8">
                  <c:v>0.63775509595870972</c:v>
                </c:pt>
              </c:numCache>
            </c:numRef>
          </c:val>
          <c:extLst>
            <c:ext xmlns:c16="http://schemas.microsoft.com/office/drawing/2014/chart" uri="{C3380CC4-5D6E-409C-BE32-E72D297353CC}">
              <c16:uniqueId val="{00000002-E2CF-44B5-B2E1-92851A971149}"/>
            </c:ext>
          </c:extLst>
        </c:ser>
        <c:dLbls>
          <c:dLblPos val="outEnd"/>
          <c:showLegendKey val="0"/>
          <c:showVal val="1"/>
          <c:showCatName val="0"/>
          <c:showSerName val="0"/>
          <c:showPercent val="0"/>
          <c:showBubbleSize val="0"/>
        </c:dLbls>
        <c:gapWidth val="219"/>
        <c:overlap val="-27"/>
        <c:axId val="656834848"/>
        <c:axId val="656832552"/>
      </c:barChart>
      <c:catAx>
        <c:axId val="656834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6832552"/>
        <c:crosses val="autoZero"/>
        <c:auto val="1"/>
        <c:lblAlgn val="ctr"/>
        <c:lblOffset val="100"/>
        <c:noMultiLvlLbl val="0"/>
      </c:catAx>
      <c:valAx>
        <c:axId val="65683255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68348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Attendance!$A$1</c:f>
          <c:strCache>
            <c:ptCount val="1"/>
            <c:pt idx="0">
              <c:v>District 28 Attendance Rate by Subgroup</c:v>
            </c:pt>
          </c:strCache>
        </c:strRef>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Attendance!$B$2</c:f>
              <c:strCache>
                <c:ptCount val="1"/>
                <c:pt idx="0">
                  <c:v>Citywide</c:v>
                </c:pt>
              </c:strCache>
            </c:strRef>
          </c:tx>
          <c:spPr>
            <a:solidFill>
              <a:schemeClr val="accent1"/>
            </a:solidFill>
            <a:ln>
              <a:noFill/>
            </a:ln>
            <a:effectLst/>
          </c:spPr>
          <c:invertIfNegative val="0"/>
          <c:dLbls>
            <c:spPr>
              <a:noFill/>
              <a:ln>
                <a:noFill/>
              </a:ln>
              <a:effectLst/>
            </c:spPr>
            <c:txPr>
              <a:bodyPr rot="-5400000" spcFirstLastPara="1" vertOverflow="ellipsis"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Attendance!$A$3:$A$11</c:f>
              <c:strCache>
                <c:ptCount val="9"/>
                <c:pt idx="0">
                  <c:v>All Students</c:v>
                </c:pt>
                <c:pt idx="1">
                  <c:v>Asian</c:v>
                </c:pt>
                <c:pt idx="2">
                  <c:v>Black</c:v>
                </c:pt>
                <c:pt idx="3">
                  <c:v>Hispanic</c:v>
                </c:pt>
                <c:pt idx="4">
                  <c:v>Other</c:v>
                </c:pt>
                <c:pt idx="5">
                  <c:v>White</c:v>
                </c:pt>
                <c:pt idx="6">
                  <c:v>English Language Learners</c:v>
                </c:pt>
                <c:pt idx="7">
                  <c:v>Students with Disabilities</c:v>
                </c:pt>
                <c:pt idx="8">
                  <c:v>Economically Disadvantaged</c:v>
                </c:pt>
              </c:strCache>
            </c:strRef>
          </c:cat>
          <c:val>
            <c:numRef>
              <c:f>Attendance!$B$3:$B$11</c:f>
              <c:numCache>
                <c:formatCode>0.0</c:formatCode>
                <c:ptCount val="9"/>
                <c:pt idx="0">
                  <c:v>89.497840879999998</c:v>
                </c:pt>
                <c:pt idx="1">
                  <c:v>94.718971249999996</c:v>
                </c:pt>
                <c:pt idx="2">
                  <c:v>85.788169859999996</c:v>
                </c:pt>
                <c:pt idx="3">
                  <c:v>87.463706970000004</c:v>
                </c:pt>
                <c:pt idx="4">
                  <c:v>91.700973509999997</c:v>
                </c:pt>
                <c:pt idx="5">
                  <c:v>93.113555910000002</c:v>
                </c:pt>
                <c:pt idx="6">
                  <c:v>87.303680420000006</c:v>
                </c:pt>
                <c:pt idx="7">
                  <c:v>85.702781680000001</c:v>
                </c:pt>
                <c:pt idx="8">
                  <c:v>87.972938540000001</c:v>
                </c:pt>
              </c:numCache>
            </c:numRef>
          </c:val>
          <c:extLst>
            <c:ext xmlns:c16="http://schemas.microsoft.com/office/drawing/2014/chart" uri="{C3380CC4-5D6E-409C-BE32-E72D297353CC}">
              <c16:uniqueId val="{00000000-5F32-4B7A-8649-F363F0DC089C}"/>
            </c:ext>
          </c:extLst>
        </c:ser>
        <c:ser>
          <c:idx val="1"/>
          <c:order val="1"/>
          <c:tx>
            <c:strRef>
              <c:f>Attendance!$C$2</c:f>
              <c:strCache>
                <c:ptCount val="1"/>
                <c:pt idx="0">
                  <c:v>Borough</c:v>
                </c:pt>
              </c:strCache>
            </c:strRef>
          </c:tx>
          <c:spPr>
            <a:solidFill>
              <a:schemeClr val="accent2"/>
            </a:solidFill>
            <a:ln>
              <a:noFill/>
            </a:ln>
            <a:effectLst/>
          </c:spPr>
          <c:invertIfNegative val="0"/>
          <c:dLbls>
            <c:spPr>
              <a:noFill/>
              <a:ln>
                <a:noFill/>
              </a:ln>
              <a:effectLst/>
            </c:spPr>
            <c:txPr>
              <a:bodyPr rot="-5400000" spcFirstLastPara="1" vertOverflow="ellipsis"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Attendance!$A$3:$A$11</c:f>
              <c:strCache>
                <c:ptCount val="9"/>
                <c:pt idx="0">
                  <c:v>All Students</c:v>
                </c:pt>
                <c:pt idx="1">
                  <c:v>Asian</c:v>
                </c:pt>
                <c:pt idx="2">
                  <c:v>Black</c:v>
                </c:pt>
                <c:pt idx="3">
                  <c:v>Hispanic</c:v>
                </c:pt>
                <c:pt idx="4">
                  <c:v>Other</c:v>
                </c:pt>
                <c:pt idx="5">
                  <c:v>White</c:v>
                </c:pt>
                <c:pt idx="6">
                  <c:v>English Language Learners</c:v>
                </c:pt>
                <c:pt idx="7">
                  <c:v>Students with Disabilities</c:v>
                </c:pt>
                <c:pt idx="8">
                  <c:v>Economically Disadvantaged</c:v>
                </c:pt>
              </c:strCache>
            </c:strRef>
          </c:cat>
          <c:val>
            <c:numRef>
              <c:f>Attendance!$C$3:$C$11</c:f>
              <c:numCache>
                <c:formatCode>0.0</c:formatCode>
                <c:ptCount val="9"/>
                <c:pt idx="0">
                  <c:v>91.327392579999994</c:v>
                </c:pt>
                <c:pt idx="1">
                  <c:v>94.969734189999997</c:v>
                </c:pt>
                <c:pt idx="2">
                  <c:v>87.142723079999996</c:v>
                </c:pt>
                <c:pt idx="3">
                  <c:v>89.361862180000003</c:v>
                </c:pt>
                <c:pt idx="4">
                  <c:v>92.350212099999993</c:v>
                </c:pt>
                <c:pt idx="5">
                  <c:v>93.585395809999994</c:v>
                </c:pt>
                <c:pt idx="6">
                  <c:v>88.977806090000001</c:v>
                </c:pt>
                <c:pt idx="7">
                  <c:v>87.815956119999996</c:v>
                </c:pt>
                <c:pt idx="8">
                  <c:v>90.277839659999998</c:v>
                </c:pt>
              </c:numCache>
            </c:numRef>
          </c:val>
          <c:extLst>
            <c:ext xmlns:c16="http://schemas.microsoft.com/office/drawing/2014/chart" uri="{C3380CC4-5D6E-409C-BE32-E72D297353CC}">
              <c16:uniqueId val="{00000001-5F32-4B7A-8649-F363F0DC089C}"/>
            </c:ext>
          </c:extLst>
        </c:ser>
        <c:ser>
          <c:idx val="2"/>
          <c:order val="2"/>
          <c:tx>
            <c:strRef>
              <c:f>Attendance!$D$2</c:f>
              <c:strCache>
                <c:ptCount val="1"/>
                <c:pt idx="0">
                  <c:v>District</c:v>
                </c:pt>
              </c:strCache>
            </c:strRef>
          </c:tx>
          <c:spPr>
            <a:solidFill>
              <a:schemeClr val="accent3"/>
            </a:solidFill>
            <a:ln>
              <a:noFill/>
            </a:ln>
            <a:effectLst/>
          </c:spPr>
          <c:invertIfNegative val="0"/>
          <c:dLbls>
            <c:spPr>
              <a:noFill/>
              <a:ln>
                <a:noFill/>
              </a:ln>
              <a:effectLst/>
            </c:spPr>
            <c:txPr>
              <a:bodyPr rot="-5400000" spcFirstLastPara="1" vertOverflow="ellipsis"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Attendance!$A$3:$A$11</c:f>
              <c:strCache>
                <c:ptCount val="9"/>
                <c:pt idx="0">
                  <c:v>All Students</c:v>
                </c:pt>
                <c:pt idx="1">
                  <c:v>Asian</c:v>
                </c:pt>
                <c:pt idx="2">
                  <c:v>Black</c:v>
                </c:pt>
                <c:pt idx="3">
                  <c:v>Hispanic</c:v>
                </c:pt>
                <c:pt idx="4">
                  <c:v>Other</c:v>
                </c:pt>
                <c:pt idx="5">
                  <c:v>White</c:v>
                </c:pt>
                <c:pt idx="6">
                  <c:v>English Language Learners</c:v>
                </c:pt>
                <c:pt idx="7">
                  <c:v>Students with Disabilities</c:v>
                </c:pt>
                <c:pt idx="8">
                  <c:v>Economically Disadvantaged</c:v>
                </c:pt>
              </c:strCache>
            </c:strRef>
          </c:cat>
          <c:val>
            <c:numRef>
              <c:f>Attendance!$D$3:$D$11</c:f>
              <c:numCache>
                <c:formatCode>0.0</c:formatCode>
                <c:ptCount val="9"/>
                <c:pt idx="0">
                  <c:v>91.375495909999998</c:v>
                </c:pt>
                <c:pt idx="1">
                  <c:v>94.049942020000003</c:v>
                </c:pt>
                <c:pt idx="2">
                  <c:v>88.037635800000004</c:v>
                </c:pt>
                <c:pt idx="3">
                  <c:v>89.212608340000003</c:v>
                </c:pt>
                <c:pt idx="4">
                  <c:v>92.754394529999999</c:v>
                </c:pt>
                <c:pt idx="5">
                  <c:v>93.450881960000004</c:v>
                </c:pt>
                <c:pt idx="6">
                  <c:v>86.486190800000003</c:v>
                </c:pt>
                <c:pt idx="7">
                  <c:v>88.035957339999996</c:v>
                </c:pt>
                <c:pt idx="8">
                  <c:v>90.006790159999994</c:v>
                </c:pt>
              </c:numCache>
            </c:numRef>
          </c:val>
          <c:extLst>
            <c:ext xmlns:c16="http://schemas.microsoft.com/office/drawing/2014/chart" uri="{C3380CC4-5D6E-409C-BE32-E72D297353CC}">
              <c16:uniqueId val="{00000002-5F32-4B7A-8649-F363F0DC089C}"/>
            </c:ext>
          </c:extLst>
        </c:ser>
        <c:dLbls>
          <c:dLblPos val="outEnd"/>
          <c:showLegendKey val="0"/>
          <c:showVal val="1"/>
          <c:showCatName val="0"/>
          <c:showSerName val="0"/>
          <c:showPercent val="0"/>
          <c:showBubbleSize val="0"/>
        </c:dLbls>
        <c:gapWidth val="219"/>
        <c:overlap val="-27"/>
        <c:axId val="394677328"/>
        <c:axId val="394671424"/>
      </c:barChart>
      <c:catAx>
        <c:axId val="394677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94671424"/>
        <c:crosses val="autoZero"/>
        <c:auto val="1"/>
        <c:lblAlgn val="ctr"/>
        <c:lblOffset val="100"/>
        <c:noMultiLvlLbl val="0"/>
      </c:catAx>
      <c:valAx>
        <c:axId val="39467142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9467732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baseline="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'Chronic Absenteeism'!$A$1:$D$1</c:f>
          <c:strCache>
            <c:ptCount val="4"/>
            <c:pt idx="0">
              <c:v>District 28 Chronic Absenteeism Rate by Subgroup</c:v>
            </c:pt>
          </c:strCache>
        </c:strRef>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'Chronic Absenteeism'!$B$2</c:f>
              <c:strCache>
                <c:ptCount val="1"/>
                <c:pt idx="0">
                  <c:v>Citywide</c:v>
                </c:pt>
              </c:strCache>
            </c:strRef>
          </c:tx>
          <c:spPr>
            <a:solidFill>
              <a:schemeClr val="accent1"/>
            </a:solidFill>
            <a:ln>
              <a:noFill/>
            </a:ln>
            <a:effectLst/>
          </c:spPr>
          <c:invertIfNegative val="0"/>
          <c:dLbls>
            <c:spPr>
              <a:noFill/>
              <a:ln>
                <a:noFill/>
              </a:ln>
              <a:effectLst/>
            </c:spPr>
            <c:txPr>
              <a:bodyPr rot="-5400000" spcFirstLastPara="1" vertOverflow="ellipsis"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'Chronic Absenteeism'!$A$3:$A$11</c:f>
              <c:strCache>
                <c:ptCount val="9"/>
                <c:pt idx="0">
                  <c:v>All Students</c:v>
                </c:pt>
                <c:pt idx="1">
                  <c:v>Asian</c:v>
                </c:pt>
                <c:pt idx="2">
                  <c:v>Black</c:v>
                </c:pt>
                <c:pt idx="3">
                  <c:v>Hispanic</c:v>
                </c:pt>
                <c:pt idx="4">
                  <c:v>Other</c:v>
                </c:pt>
                <c:pt idx="5">
                  <c:v>White</c:v>
                </c:pt>
                <c:pt idx="6">
                  <c:v>English Language Learners</c:v>
                </c:pt>
                <c:pt idx="7">
                  <c:v>Students with Disabilities</c:v>
                </c:pt>
                <c:pt idx="8">
                  <c:v>Economically Disadvantaged</c:v>
                </c:pt>
              </c:strCache>
            </c:strRef>
          </c:cat>
          <c:val>
            <c:numRef>
              <c:f>'Chronic Absenteeism'!$B$3:$B$11</c:f>
              <c:numCache>
                <c:formatCode>0.0</c:formatCode>
                <c:ptCount val="9"/>
                <c:pt idx="0">
                  <c:v>29.73549843</c:v>
                </c:pt>
                <c:pt idx="1">
                  <c:v>14.14032364</c:v>
                </c:pt>
                <c:pt idx="2">
                  <c:v>40.322036740000001</c:v>
                </c:pt>
                <c:pt idx="3">
                  <c:v>36.120590210000003</c:v>
                </c:pt>
                <c:pt idx="4">
                  <c:v>23.003252029999999</c:v>
                </c:pt>
                <c:pt idx="5">
                  <c:v>18.62235832</c:v>
                </c:pt>
                <c:pt idx="6">
                  <c:v>36.55840302</c:v>
                </c:pt>
                <c:pt idx="7">
                  <c:v>40.304233549999999</c:v>
                </c:pt>
                <c:pt idx="8">
                  <c:v>34.469779969999998</c:v>
                </c:pt>
              </c:numCache>
            </c:numRef>
          </c:val>
          <c:extLst>
            <c:ext xmlns:c16="http://schemas.microsoft.com/office/drawing/2014/chart" uri="{C3380CC4-5D6E-409C-BE32-E72D297353CC}">
              <c16:uniqueId val="{00000000-2917-40CC-974D-154749F37F78}"/>
            </c:ext>
          </c:extLst>
        </c:ser>
        <c:ser>
          <c:idx val="1"/>
          <c:order val="1"/>
          <c:tx>
            <c:strRef>
              <c:f>'Chronic Absenteeism'!$C$2</c:f>
              <c:strCache>
                <c:ptCount val="1"/>
                <c:pt idx="0">
                  <c:v>Borough</c:v>
                </c:pt>
              </c:strCache>
            </c:strRef>
          </c:tx>
          <c:spPr>
            <a:solidFill>
              <a:schemeClr val="accent2"/>
            </a:solidFill>
            <a:ln>
              <a:noFill/>
            </a:ln>
            <a:effectLst/>
          </c:spPr>
          <c:invertIfNegative val="0"/>
          <c:dLbls>
            <c:spPr>
              <a:noFill/>
              <a:ln>
                <a:noFill/>
              </a:ln>
              <a:effectLst/>
            </c:spPr>
            <c:txPr>
              <a:bodyPr rot="-5400000" spcFirstLastPara="1" vertOverflow="ellipsis"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'Chronic Absenteeism'!$A$3:$A$11</c:f>
              <c:strCache>
                <c:ptCount val="9"/>
                <c:pt idx="0">
                  <c:v>All Students</c:v>
                </c:pt>
                <c:pt idx="1">
                  <c:v>Asian</c:v>
                </c:pt>
                <c:pt idx="2">
                  <c:v>Black</c:v>
                </c:pt>
                <c:pt idx="3">
                  <c:v>Hispanic</c:v>
                </c:pt>
                <c:pt idx="4">
                  <c:v>Other</c:v>
                </c:pt>
                <c:pt idx="5">
                  <c:v>White</c:v>
                </c:pt>
                <c:pt idx="6">
                  <c:v>English Language Learners</c:v>
                </c:pt>
                <c:pt idx="7">
                  <c:v>Students with Disabilities</c:v>
                </c:pt>
                <c:pt idx="8">
                  <c:v>Economically Disadvantaged</c:v>
                </c:pt>
              </c:strCache>
            </c:strRef>
          </c:cat>
          <c:val>
            <c:numRef>
              <c:f>'Chronic Absenteeism'!$C$3:$C$11</c:f>
              <c:numCache>
                <c:formatCode>0.0</c:formatCode>
                <c:ptCount val="9"/>
                <c:pt idx="0">
                  <c:v>24.69954491</c:v>
                </c:pt>
                <c:pt idx="1">
                  <c:v>13.559831620000001</c:v>
                </c:pt>
                <c:pt idx="2">
                  <c:v>37.535213470000002</c:v>
                </c:pt>
                <c:pt idx="3">
                  <c:v>30.740625380000001</c:v>
                </c:pt>
                <c:pt idx="4">
                  <c:v>21.551126480000001</c:v>
                </c:pt>
                <c:pt idx="5">
                  <c:v>17.359054570000001</c:v>
                </c:pt>
                <c:pt idx="6">
                  <c:v>32.172679899999999</c:v>
                </c:pt>
                <c:pt idx="7">
                  <c:v>35.22497559</c:v>
                </c:pt>
                <c:pt idx="8">
                  <c:v>28.076414110000002</c:v>
                </c:pt>
              </c:numCache>
            </c:numRef>
          </c:val>
          <c:extLst>
            <c:ext xmlns:c16="http://schemas.microsoft.com/office/drawing/2014/chart" uri="{C3380CC4-5D6E-409C-BE32-E72D297353CC}">
              <c16:uniqueId val="{00000001-2917-40CC-974D-154749F37F78}"/>
            </c:ext>
          </c:extLst>
        </c:ser>
        <c:ser>
          <c:idx val="2"/>
          <c:order val="2"/>
          <c:tx>
            <c:strRef>
              <c:f>'Chronic Absenteeism'!$D$2</c:f>
              <c:strCache>
                <c:ptCount val="1"/>
                <c:pt idx="0">
                  <c:v>District</c:v>
                </c:pt>
              </c:strCache>
            </c:strRef>
          </c:tx>
          <c:spPr>
            <a:solidFill>
              <a:schemeClr val="accent3"/>
            </a:solidFill>
            <a:ln>
              <a:noFill/>
            </a:ln>
            <a:effectLst/>
          </c:spPr>
          <c:invertIfNegative val="0"/>
          <c:dLbls>
            <c:spPr>
              <a:noFill/>
              <a:ln>
                <a:noFill/>
              </a:ln>
              <a:effectLst/>
            </c:spPr>
            <c:txPr>
              <a:bodyPr rot="-5400000" spcFirstLastPara="1" vertOverflow="ellipsis"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'Chronic Absenteeism'!$A$3:$A$11</c:f>
              <c:strCache>
                <c:ptCount val="9"/>
                <c:pt idx="0">
                  <c:v>All Students</c:v>
                </c:pt>
                <c:pt idx="1">
                  <c:v>Asian</c:v>
                </c:pt>
                <c:pt idx="2">
                  <c:v>Black</c:v>
                </c:pt>
                <c:pt idx="3">
                  <c:v>Hispanic</c:v>
                </c:pt>
                <c:pt idx="4">
                  <c:v>Other</c:v>
                </c:pt>
                <c:pt idx="5">
                  <c:v>White</c:v>
                </c:pt>
                <c:pt idx="6">
                  <c:v>English Language Learners</c:v>
                </c:pt>
                <c:pt idx="7">
                  <c:v>Students with Disabilities</c:v>
                </c:pt>
                <c:pt idx="8">
                  <c:v>Economically Disadvantaged</c:v>
                </c:pt>
              </c:strCache>
            </c:strRef>
          </c:cat>
          <c:val>
            <c:numRef>
              <c:f>'Chronic Absenteeism'!$D$3:$D$11</c:f>
              <c:numCache>
                <c:formatCode>0.0</c:formatCode>
                <c:ptCount val="9"/>
                <c:pt idx="0">
                  <c:v>24.845260620000001</c:v>
                </c:pt>
                <c:pt idx="1">
                  <c:v>16.534011840000002</c:v>
                </c:pt>
                <c:pt idx="2">
                  <c:v>34.89532852</c:v>
                </c:pt>
                <c:pt idx="3">
                  <c:v>31.909992219999999</c:v>
                </c:pt>
                <c:pt idx="4">
                  <c:v>20.44566154</c:v>
                </c:pt>
                <c:pt idx="5">
                  <c:v>18.06220055</c:v>
                </c:pt>
                <c:pt idx="6">
                  <c:v>39.995712279999999</c:v>
                </c:pt>
                <c:pt idx="7">
                  <c:v>34.137138370000002</c:v>
                </c:pt>
                <c:pt idx="8">
                  <c:v>29.214031219999999</c:v>
                </c:pt>
              </c:numCache>
            </c:numRef>
          </c:val>
          <c:extLst>
            <c:ext xmlns:c16="http://schemas.microsoft.com/office/drawing/2014/chart" uri="{C3380CC4-5D6E-409C-BE32-E72D297353CC}">
              <c16:uniqueId val="{00000002-2917-40CC-974D-154749F37F78}"/>
            </c:ext>
          </c:extLst>
        </c:ser>
        <c:dLbls>
          <c:dLblPos val="outEnd"/>
          <c:showLegendKey val="0"/>
          <c:showVal val="1"/>
          <c:showCatName val="0"/>
          <c:showSerName val="0"/>
          <c:showPercent val="0"/>
          <c:showBubbleSize val="0"/>
        </c:dLbls>
        <c:gapWidth val="219"/>
        <c:overlap val="-27"/>
        <c:axId val="394677328"/>
        <c:axId val="394671424"/>
      </c:barChart>
      <c:catAx>
        <c:axId val="394677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94671424"/>
        <c:crosses val="autoZero"/>
        <c:auto val="1"/>
        <c:lblAlgn val="ctr"/>
        <c:lblOffset val="100"/>
        <c:noMultiLvlLbl val="0"/>
      </c:catAx>
      <c:valAx>
        <c:axId val="39467142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9467732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baseline="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'ELA Assessment Data'!$A$1:$D$1</c:f>
          <c:strCache>
            <c:ptCount val="4"/>
            <c:pt idx="0">
              <c:v>Proficiency Rates for District 28 Students in ELA</c:v>
            </c:pt>
          </c:strCache>
        </c:strRef>
      </c:tx>
      <c:layout>
        <c:manualLayout>
          <c:xMode val="edge"/>
          <c:yMode val="edge"/>
          <c:x val="0.30569356448137019"/>
          <c:y val="9.3896667333719114E-3"/>
        </c:manualLayout>
      </c:layout>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6837364494369862E-2"/>
          <c:y val="8.9929059752344734E-2"/>
          <c:w val="0.94168509486160412"/>
          <c:h val="0.79322260096912822"/>
        </c:manualLayout>
      </c:layout>
      <c:barChart>
        <c:barDir val="col"/>
        <c:grouping val="clustered"/>
        <c:varyColors val="0"/>
        <c:ser>
          <c:idx val="0"/>
          <c:order val="0"/>
          <c:tx>
            <c:strRef>
              <c:f>'ELA Assessment Data'!$B$2</c:f>
              <c:strCache>
                <c:ptCount val="1"/>
                <c:pt idx="0">
                  <c:v>Citywide</c:v>
                </c:pt>
              </c:strCache>
            </c:strRef>
          </c:tx>
          <c:spPr>
            <a:solidFill>
              <a:schemeClr val="accent1"/>
            </a:solidFill>
            <a:ln>
              <a:noFill/>
            </a:ln>
            <a:effectLst/>
          </c:spPr>
          <c:invertIfNegative val="0"/>
          <c:dLbls>
            <c:spPr>
              <a:noFill/>
              <a:ln>
                <a:noFill/>
              </a:ln>
              <a:effectLst/>
            </c:spPr>
            <c:txPr>
              <a:bodyPr rot="-5400000" spcFirstLastPara="1" vertOverflow="ellipsis"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'ELA Assessment Data'!$A$3:$A$9</c:f>
              <c:strCache>
                <c:ptCount val="7"/>
                <c:pt idx="0">
                  <c:v>3</c:v>
                </c:pt>
                <c:pt idx="1">
                  <c:v>4</c:v>
                </c:pt>
                <c:pt idx="2">
                  <c:v>5</c:v>
                </c:pt>
                <c:pt idx="3">
                  <c:v>6</c:v>
                </c:pt>
                <c:pt idx="4">
                  <c:v>7</c:v>
                </c:pt>
                <c:pt idx="5">
                  <c:v>8</c:v>
                </c:pt>
                <c:pt idx="6">
                  <c:v>All Grades</c:v>
                </c:pt>
              </c:strCache>
            </c:strRef>
          </c:cat>
          <c:val>
            <c:numRef>
              <c:f>'ELA Assessment Data'!$B$3:$B$9</c:f>
              <c:numCache>
                <c:formatCode>0.0</c:formatCode>
                <c:ptCount val="7"/>
                <c:pt idx="0">
                  <c:v>49.249515529999996</c:v>
                </c:pt>
                <c:pt idx="1">
                  <c:v>43.608543400000002</c:v>
                </c:pt>
                <c:pt idx="2">
                  <c:v>38.956432339999999</c:v>
                </c:pt>
                <c:pt idx="3">
                  <c:v>56.26521683</c:v>
                </c:pt>
                <c:pt idx="4">
                  <c:v>52.612758640000003</c:v>
                </c:pt>
                <c:pt idx="5">
                  <c:v>53.100460050000002</c:v>
                </c:pt>
                <c:pt idx="6">
                  <c:v>48.99510574</c:v>
                </c:pt>
              </c:numCache>
            </c:numRef>
          </c:val>
          <c:extLst>
            <c:ext xmlns:c16="http://schemas.microsoft.com/office/drawing/2014/chart" uri="{C3380CC4-5D6E-409C-BE32-E72D297353CC}">
              <c16:uniqueId val="{00000000-CDDD-4787-AAC2-415F196CE96F}"/>
            </c:ext>
          </c:extLst>
        </c:ser>
        <c:ser>
          <c:idx val="1"/>
          <c:order val="1"/>
          <c:tx>
            <c:strRef>
              <c:f>'ELA Assessment Data'!$C$2</c:f>
              <c:strCache>
                <c:ptCount val="1"/>
                <c:pt idx="0">
                  <c:v>Borough</c:v>
                </c:pt>
              </c:strCache>
            </c:strRef>
          </c:tx>
          <c:spPr>
            <a:solidFill>
              <a:schemeClr val="accent2"/>
            </a:solidFill>
            <a:ln>
              <a:noFill/>
            </a:ln>
            <a:effectLst/>
          </c:spPr>
          <c:invertIfNegative val="0"/>
          <c:dLbls>
            <c:spPr>
              <a:noFill/>
              <a:ln>
                <a:noFill/>
              </a:ln>
              <a:effectLst/>
            </c:spPr>
            <c:txPr>
              <a:bodyPr rot="-5400000" spcFirstLastPara="1" vertOverflow="ellipsis"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'ELA Assessment Data'!$A$3:$A$9</c:f>
              <c:strCache>
                <c:ptCount val="7"/>
                <c:pt idx="0">
                  <c:v>3</c:v>
                </c:pt>
                <c:pt idx="1">
                  <c:v>4</c:v>
                </c:pt>
                <c:pt idx="2">
                  <c:v>5</c:v>
                </c:pt>
                <c:pt idx="3">
                  <c:v>6</c:v>
                </c:pt>
                <c:pt idx="4">
                  <c:v>7</c:v>
                </c:pt>
                <c:pt idx="5">
                  <c:v>8</c:v>
                </c:pt>
                <c:pt idx="6">
                  <c:v>All Grades</c:v>
                </c:pt>
              </c:strCache>
            </c:strRef>
          </c:cat>
          <c:val>
            <c:numRef>
              <c:f>'ELA Assessment Data'!$C$3:$C$9</c:f>
              <c:numCache>
                <c:formatCode>0.0</c:formatCode>
                <c:ptCount val="7"/>
                <c:pt idx="0">
                  <c:v>54.002239230000001</c:v>
                </c:pt>
                <c:pt idx="1">
                  <c:v>48.384757999999998</c:v>
                </c:pt>
                <c:pt idx="2">
                  <c:v>43.483249659999998</c:v>
                </c:pt>
                <c:pt idx="3">
                  <c:v>60.745357509999998</c:v>
                </c:pt>
                <c:pt idx="4">
                  <c:v>57.012039180000002</c:v>
                </c:pt>
                <c:pt idx="5">
                  <c:v>58.434406279999997</c:v>
                </c:pt>
                <c:pt idx="6">
                  <c:v>53.809303280000002</c:v>
                </c:pt>
              </c:numCache>
            </c:numRef>
          </c:val>
          <c:extLst>
            <c:ext xmlns:c16="http://schemas.microsoft.com/office/drawing/2014/chart" uri="{C3380CC4-5D6E-409C-BE32-E72D297353CC}">
              <c16:uniqueId val="{00000001-CDDD-4787-AAC2-415F196CE96F}"/>
            </c:ext>
          </c:extLst>
        </c:ser>
        <c:ser>
          <c:idx val="2"/>
          <c:order val="2"/>
          <c:tx>
            <c:strRef>
              <c:f>'ELA Assessment Data'!$D$2</c:f>
              <c:strCache>
                <c:ptCount val="1"/>
                <c:pt idx="0">
                  <c:v>District</c:v>
                </c:pt>
              </c:strCache>
            </c:strRef>
          </c:tx>
          <c:spPr>
            <a:solidFill>
              <a:schemeClr val="accent3"/>
            </a:solidFill>
            <a:ln>
              <a:noFill/>
            </a:ln>
            <a:effectLst/>
          </c:spPr>
          <c:invertIfNegative val="0"/>
          <c:dLbls>
            <c:spPr>
              <a:noFill/>
              <a:ln>
                <a:noFill/>
              </a:ln>
              <a:effectLst/>
            </c:spPr>
            <c:txPr>
              <a:bodyPr rot="-5400000" spcFirstLastPara="1" vertOverflow="ellipsis"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'ELA Assessment Data'!$A$3:$A$9</c:f>
              <c:strCache>
                <c:ptCount val="7"/>
                <c:pt idx="0">
                  <c:v>3</c:v>
                </c:pt>
                <c:pt idx="1">
                  <c:v>4</c:v>
                </c:pt>
                <c:pt idx="2">
                  <c:v>5</c:v>
                </c:pt>
                <c:pt idx="3">
                  <c:v>6</c:v>
                </c:pt>
                <c:pt idx="4">
                  <c:v>7</c:v>
                </c:pt>
                <c:pt idx="5">
                  <c:v>8</c:v>
                </c:pt>
                <c:pt idx="6">
                  <c:v>All Grades</c:v>
                </c:pt>
              </c:strCache>
            </c:strRef>
          </c:cat>
          <c:val>
            <c:numRef>
              <c:f>'ELA Assessment Data'!$D$3:$D$9</c:f>
              <c:numCache>
                <c:formatCode>0.0</c:formatCode>
                <c:ptCount val="7"/>
                <c:pt idx="0">
                  <c:v>57.053138730000001</c:v>
                </c:pt>
                <c:pt idx="1">
                  <c:v>49.63360977</c:v>
                </c:pt>
                <c:pt idx="2">
                  <c:v>43.910724639999998</c:v>
                </c:pt>
                <c:pt idx="3">
                  <c:v>58.803985599999997</c:v>
                </c:pt>
                <c:pt idx="4">
                  <c:v>57.012046810000001</c:v>
                </c:pt>
                <c:pt idx="5">
                  <c:v>55.570838930000001</c:v>
                </c:pt>
                <c:pt idx="6">
                  <c:v>53.71182632</c:v>
                </c:pt>
              </c:numCache>
            </c:numRef>
          </c:val>
          <c:extLst>
            <c:ext xmlns:c16="http://schemas.microsoft.com/office/drawing/2014/chart" uri="{C3380CC4-5D6E-409C-BE32-E72D297353CC}">
              <c16:uniqueId val="{00000002-CDDD-4787-AAC2-415F196CE96F}"/>
            </c:ext>
          </c:extLst>
        </c:ser>
        <c:dLbls>
          <c:dLblPos val="outEnd"/>
          <c:showLegendKey val="0"/>
          <c:showVal val="1"/>
          <c:showCatName val="0"/>
          <c:showSerName val="0"/>
          <c:showPercent val="0"/>
          <c:showBubbleSize val="0"/>
        </c:dLbls>
        <c:gapWidth val="219"/>
        <c:overlap val="-27"/>
        <c:axId val="410884592"/>
        <c:axId val="410882096"/>
      </c:barChart>
      <c:catAx>
        <c:axId val="410884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10882096"/>
        <c:crosses val="autoZero"/>
        <c:auto val="1"/>
        <c:lblAlgn val="ctr"/>
        <c:lblOffset val="100"/>
        <c:noMultiLvlLbl val="0"/>
      </c:catAx>
      <c:valAx>
        <c:axId val="41088209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108845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baseline="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Standards: Point of View Grades 4 -8</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Standards </c:v>
          </c:tx>
          <c:spPr>
            <a:solidFill>
              <a:srgbClr val="ED7D3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cat>
            <c:multiLvlStrRef>
              <c:f>'[Q828_JUN_ELA_MATH_2022.xlsx]point of view'!$Y$3:$AF$5</c:f>
              <c:multiLvlStrCache>
                <c:ptCount val="8"/>
                <c:lvl>
                  <c:pt idx="0">
                    <c:v>MC</c:v>
                  </c:pt>
                  <c:pt idx="1">
                    <c:v>MC</c:v>
                  </c:pt>
                  <c:pt idx="2">
                    <c:v>CR</c:v>
                  </c:pt>
                  <c:pt idx="3">
                    <c:v>CR</c:v>
                  </c:pt>
                  <c:pt idx="4">
                    <c:v>MC</c:v>
                  </c:pt>
                  <c:pt idx="5">
                    <c:v>CR</c:v>
                  </c:pt>
                  <c:pt idx="6">
                    <c:v>MC</c:v>
                  </c:pt>
                  <c:pt idx="7">
                    <c:v>MC</c:v>
                  </c:pt>
                </c:lvl>
                <c:lvl>
                  <c:pt idx="0">
                    <c:v>Lit: Point of View</c:v>
                  </c:pt>
                  <c:pt idx="1">
                    <c:v>Inf: Point of View</c:v>
                  </c:pt>
                  <c:pt idx="2">
                    <c:v>Inf: Point of View</c:v>
                  </c:pt>
                  <c:pt idx="3">
                    <c:v>Inf: Point of View</c:v>
                  </c:pt>
                  <c:pt idx="4">
                    <c:v>Inf: Point of View</c:v>
                  </c:pt>
                  <c:pt idx="5">
                    <c:v>Lit: Point of View</c:v>
                  </c:pt>
                  <c:pt idx="6">
                    <c:v>Inf: Point of View</c:v>
                  </c:pt>
                  <c:pt idx="7">
                    <c:v>Lit: Point of View</c:v>
                  </c:pt>
                </c:lvl>
                <c:lvl>
                  <c:pt idx="0">
                    <c:v>RL.4.6</c:v>
                  </c:pt>
                  <c:pt idx="1">
                    <c:v>RI.5.6</c:v>
                  </c:pt>
                  <c:pt idx="2">
                    <c:v>RI.5.6</c:v>
                  </c:pt>
                  <c:pt idx="3">
                    <c:v>RI.6.6</c:v>
                  </c:pt>
                  <c:pt idx="4">
                    <c:v>RI.7.6</c:v>
                  </c:pt>
                  <c:pt idx="5">
                    <c:v>RL.7.6</c:v>
                  </c:pt>
                  <c:pt idx="6">
                    <c:v>RI.8.6</c:v>
                  </c:pt>
                  <c:pt idx="7">
                    <c:v>RL.8.6</c:v>
                  </c:pt>
                </c:lvl>
              </c:multiLvlStrCache>
            </c:multiLvlStrRef>
          </c:cat>
          <c:val>
            <c:numRef>
              <c:f>'[Q828_JUN_ELA_MATH_2022.xlsx]point of view'!$Y$6:$AF$6</c:f>
              <c:numCache>
                <c:formatCode>.00</c:formatCode>
                <c:ptCount val="8"/>
                <c:pt idx="0">
                  <c:v>0.52</c:v>
                </c:pt>
                <c:pt idx="1">
                  <c:v>0.74</c:v>
                </c:pt>
                <c:pt idx="2">
                  <c:v>0.73</c:v>
                </c:pt>
                <c:pt idx="3">
                  <c:v>0.78</c:v>
                </c:pt>
                <c:pt idx="4">
                  <c:v>0.6</c:v>
                </c:pt>
                <c:pt idx="5">
                  <c:v>0.81</c:v>
                </c:pt>
                <c:pt idx="6">
                  <c:v>0.71</c:v>
                </c:pt>
                <c:pt idx="7">
                  <c:v>0.64</c:v>
                </c:pt>
              </c:numCache>
            </c:numRef>
          </c:val>
          <c:extLst>
            <c:ext xmlns:c16="http://schemas.microsoft.com/office/drawing/2014/chart" uri="{C3380CC4-5D6E-409C-BE32-E72D297353CC}">
              <c16:uniqueId val="{00000000-D89D-4218-AD17-AC3B2A3CC730}"/>
            </c:ext>
          </c:extLst>
        </c:ser>
        <c:dLbls>
          <c:showLegendKey val="0"/>
          <c:showVal val="0"/>
          <c:showCatName val="0"/>
          <c:showSerName val="0"/>
          <c:showPercent val="0"/>
          <c:showBubbleSize val="0"/>
        </c:dLbls>
        <c:gapWidth val="219"/>
        <c:overlap val="-27"/>
        <c:axId val="404013784"/>
        <c:axId val="547402840"/>
      </c:barChart>
      <c:catAx>
        <c:axId val="404013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7402840"/>
        <c:crosses val="autoZero"/>
        <c:auto val="1"/>
        <c:lblAlgn val="ctr"/>
        <c:lblOffset val="100"/>
        <c:noMultiLvlLbl val="0"/>
      </c:catAx>
      <c:valAx>
        <c:axId val="54740284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40137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'Math Assessment Data'!$A$1:$D$1</c:f>
          <c:strCache>
            <c:ptCount val="4"/>
            <c:pt idx="0">
              <c:v>Proficiency Rates for District 28 Students in Math</c:v>
            </c:pt>
          </c:strCache>
        </c:strRef>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'Math Assessment Data'!$B$2</c:f>
              <c:strCache>
                <c:ptCount val="1"/>
                <c:pt idx="0">
                  <c:v>Citywide</c:v>
                </c:pt>
              </c:strCache>
            </c:strRef>
          </c:tx>
          <c:spPr>
            <a:solidFill>
              <a:schemeClr val="accent1"/>
            </a:solidFill>
            <a:ln>
              <a:noFill/>
            </a:ln>
            <a:effectLst/>
          </c:spPr>
          <c:invertIfNegative val="0"/>
          <c:dLbls>
            <c:spPr>
              <a:noFill/>
              <a:ln>
                <a:noFill/>
              </a:ln>
              <a:effectLst/>
            </c:spPr>
            <c:txPr>
              <a:bodyPr rot="-5400000" spcFirstLastPara="1" vertOverflow="ellipsis"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'Math Assessment Data'!$A$3:$A$9</c:f>
              <c:strCache>
                <c:ptCount val="7"/>
                <c:pt idx="0">
                  <c:v>3</c:v>
                </c:pt>
                <c:pt idx="1">
                  <c:v>4</c:v>
                </c:pt>
                <c:pt idx="2">
                  <c:v>5</c:v>
                </c:pt>
                <c:pt idx="3">
                  <c:v>6</c:v>
                </c:pt>
                <c:pt idx="4">
                  <c:v>7</c:v>
                </c:pt>
                <c:pt idx="5">
                  <c:v>8</c:v>
                </c:pt>
                <c:pt idx="6">
                  <c:v>All Grades</c:v>
                </c:pt>
              </c:strCache>
            </c:strRef>
          </c:cat>
          <c:val>
            <c:numRef>
              <c:f>'Math Assessment Data'!$B$3:$B$9</c:f>
              <c:numCache>
                <c:formatCode>0.0</c:formatCode>
                <c:ptCount val="7"/>
                <c:pt idx="0">
                  <c:v>48.398475650000002</c:v>
                </c:pt>
                <c:pt idx="1">
                  <c:v>41.925453189999999</c:v>
                </c:pt>
                <c:pt idx="2">
                  <c:v>37.66647339</c:v>
                </c:pt>
                <c:pt idx="3">
                  <c:v>34.065975190000003</c:v>
                </c:pt>
                <c:pt idx="4">
                  <c:v>35.965217590000002</c:v>
                </c:pt>
                <c:pt idx="5">
                  <c:v>24.97781754</c:v>
                </c:pt>
                <c:pt idx="6">
                  <c:v>37.930374149999999</c:v>
                </c:pt>
              </c:numCache>
            </c:numRef>
          </c:val>
          <c:extLst>
            <c:ext xmlns:c16="http://schemas.microsoft.com/office/drawing/2014/chart" uri="{C3380CC4-5D6E-409C-BE32-E72D297353CC}">
              <c16:uniqueId val="{00000000-6038-4BC9-B79F-208B36012DD9}"/>
            </c:ext>
          </c:extLst>
        </c:ser>
        <c:ser>
          <c:idx val="1"/>
          <c:order val="1"/>
          <c:tx>
            <c:strRef>
              <c:f>'Math Assessment Data'!$C$2</c:f>
              <c:strCache>
                <c:ptCount val="1"/>
                <c:pt idx="0">
                  <c:v>Borough</c:v>
                </c:pt>
              </c:strCache>
            </c:strRef>
          </c:tx>
          <c:spPr>
            <a:solidFill>
              <a:schemeClr val="accent2"/>
            </a:solidFill>
            <a:ln>
              <a:noFill/>
            </a:ln>
            <a:effectLst/>
          </c:spPr>
          <c:invertIfNegative val="0"/>
          <c:dLbls>
            <c:spPr>
              <a:noFill/>
              <a:ln>
                <a:noFill/>
              </a:ln>
              <a:effectLst/>
            </c:spPr>
            <c:txPr>
              <a:bodyPr rot="-5400000" spcFirstLastPara="1" vertOverflow="ellipsis"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'Math Assessment Data'!$A$3:$A$9</c:f>
              <c:strCache>
                <c:ptCount val="7"/>
                <c:pt idx="0">
                  <c:v>3</c:v>
                </c:pt>
                <c:pt idx="1">
                  <c:v>4</c:v>
                </c:pt>
                <c:pt idx="2">
                  <c:v>5</c:v>
                </c:pt>
                <c:pt idx="3">
                  <c:v>6</c:v>
                </c:pt>
                <c:pt idx="4">
                  <c:v>7</c:v>
                </c:pt>
                <c:pt idx="5">
                  <c:v>8</c:v>
                </c:pt>
                <c:pt idx="6">
                  <c:v>All Grades</c:v>
                </c:pt>
              </c:strCache>
            </c:strRef>
          </c:cat>
          <c:val>
            <c:numRef>
              <c:f>'Math Assessment Data'!$C$3:$C$9</c:f>
              <c:numCache>
                <c:formatCode>0.0</c:formatCode>
                <c:ptCount val="7"/>
                <c:pt idx="0">
                  <c:v>53.785339360000002</c:v>
                </c:pt>
                <c:pt idx="1">
                  <c:v>47.402900700000004</c:v>
                </c:pt>
                <c:pt idx="2">
                  <c:v>43.272079470000001</c:v>
                </c:pt>
                <c:pt idx="3">
                  <c:v>38.05304718</c:v>
                </c:pt>
                <c:pt idx="4">
                  <c:v>40.066883089999997</c:v>
                </c:pt>
                <c:pt idx="5">
                  <c:v>26.1799736</c:v>
                </c:pt>
                <c:pt idx="6">
                  <c:v>42.685516360000001</c:v>
                </c:pt>
              </c:numCache>
            </c:numRef>
          </c:val>
          <c:extLst>
            <c:ext xmlns:c16="http://schemas.microsoft.com/office/drawing/2014/chart" uri="{C3380CC4-5D6E-409C-BE32-E72D297353CC}">
              <c16:uniqueId val="{00000001-6038-4BC9-B79F-208B36012DD9}"/>
            </c:ext>
          </c:extLst>
        </c:ser>
        <c:ser>
          <c:idx val="2"/>
          <c:order val="2"/>
          <c:tx>
            <c:strRef>
              <c:f>'Math Assessment Data'!$D$2</c:f>
              <c:strCache>
                <c:ptCount val="1"/>
                <c:pt idx="0">
                  <c:v>District</c:v>
                </c:pt>
              </c:strCache>
            </c:strRef>
          </c:tx>
          <c:spPr>
            <a:solidFill>
              <a:schemeClr val="accent3"/>
            </a:solidFill>
            <a:ln>
              <a:noFill/>
            </a:ln>
            <a:effectLst/>
          </c:spPr>
          <c:invertIfNegative val="0"/>
          <c:dLbls>
            <c:spPr>
              <a:noFill/>
              <a:ln>
                <a:noFill/>
              </a:ln>
              <a:effectLst/>
            </c:spPr>
            <c:txPr>
              <a:bodyPr rot="-5400000" spcFirstLastPara="1" vertOverflow="ellipsis"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'Math Assessment Data'!$A$3:$A$9</c:f>
              <c:strCache>
                <c:ptCount val="7"/>
                <c:pt idx="0">
                  <c:v>3</c:v>
                </c:pt>
                <c:pt idx="1">
                  <c:v>4</c:v>
                </c:pt>
                <c:pt idx="2">
                  <c:v>5</c:v>
                </c:pt>
                <c:pt idx="3">
                  <c:v>6</c:v>
                </c:pt>
                <c:pt idx="4">
                  <c:v>7</c:v>
                </c:pt>
                <c:pt idx="5">
                  <c:v>8</c:v>
                </c:pt>
                <c:pt idx="6">
                  <c:v>All Grades</c:v>
                </c:pt>
              </c:strCache>
            </c:strRef>
          </c:cat>
          <c:val>
            <c:numRef>
              <c:f>'Math Assessment Data'!$D$3:$D$9</c:f>
              <c:numCache>
                <c:formatCode>0.0</c:formatCode>
                <c:ptCount val="7"/>
                <c:pt idx="0">
                  <c:v>59.02345657</c:v>
                </c:pt>
                <c:pt idx="1">
                  <c:v>48.722892760000001</c:v>
                </c:pt>
                <c:pt idx="2">
                  <c:v>43.575965879999998</c:v>
                </c:pt>
                <c:pt idx="3">
                  <c:v>38.789344790000001</c:v>
                </c:pt>
                <c:pt idx="4">
                  <c:v>39.200000760000002</c:v>
                </c:pt>
                <c:pt idx="5">
                  <c:v>23.307086940000001</c:v>
                </c:pt>
                <c:pt idx="6">
                  <c:v>44.624691009999999</c:v>
                </c:pt>
              </c:numCache>
            </c:numRef>
          </c:val>
          <c:extLst>
            <c:ext xmlns:c16="http://schemas.microsoft.com/office/drawing/2014/chart" uri="{C3380CC4-5D6E-409C-BE32-E72D297353CC}">
              <c16:uniqueId val="{00000002-6038-4BC9-B79F-208B36012DD9}"/>
            </c:ext>
          </c:extLst>
        </c:ser>
        <c:dLbls>
          <c:dLblPos val="outEnd"/>
          <c:showLegendKey val="0"/>
          <c:showVal val="1"/>
          <c:showCatName val="0"/>
          <c:showSerName val="0"/>
          <c:showPercent val="0"/>
          <c:showBubbleSize val="0"/>
        </c:dLbls>
        <c:gapWidth val="219"/>
        <c:overlap val="-27"/>
        <c:axId val="408783600"/>
        <c:axId val="408787760"/>
      </c:barChart>
      <c:catAx>
        <c:axId val="408783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08787760"/>
        <c:crosses val="autoZero"/>
        <c:auto val="1"/>
        <c:lblAlgn val="ctr"/>
        <c:lblOffset val="100"/>
        <c:noMultiLvlLbl val="0"/>
      </c:catAx>
      <c:valAx>
        <c:axId val="40878776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087836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baseline="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Geometry Grades 3-8</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'[Q828_JUN_ELA_MATH_2022.xlsx]MATH Standards CROSS Graphs'!$AZ$8</c:f>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cat>
            <c:multiLvlStrRef>
              <c:f>'[Q828_JUN_ELA_MATH_2022.xlsx]MATH Standards CROSS Graphs'!$BA$2:$BU$7</c:f>
              <c:multiLvlStrCache>
                <c:ptCount val="21"/>
                <c:lvl>
                  <c:pt idx="0">
                    <c:v>MC</c:v>
                  </c:pt>
                  <c:pt idx="1">
                    <c:v>MC</c:v>
                  </c:pt>
                  <c:pt idx="2">
                    <c:v>MC</c:v>
                  </c:pt>
                  <c:pt idx="3">
                    <c:v>CR</c:v>
                  </c:pt>
                  <c:pt idx="4">
                    <c:v>MC</c:v>
                  </c:pt>
                  <c:pt idx="5">
                    <c:v>MC</c:v>
                  </c:pt>
                  <c:pt idx="6">
                    <c:v>MC</c:v>
                  </c:pt>
                  <c:pt idx="7">
                    <c:v>CR</c:v>
                  </c:pt>
                  <c:pt idx="8">
                    <c:v>MC</c:v>
                  </c:pt>
                  <c:pt idx="9">
                    <c:v>MC</c:v>
                  </c:pt>
                  <c:pt idx="10">
                    <c:v>MC</c:v>
                  </c:pt>
                  <c:pt idx="11">
                    <c:v>MC</c:v>
                  </c:pt>
                  <c:pt idx="12">
                    <c:v>MC</c:v>
                  </c:pt>
                  <c:pt idx="13">
                    <c:v>MC</c:v>
                  </c:pt>
                  <c:pt idx="14">
                    <c:v>CR</c:v>
                  </c:pt>
                  <c:pt idx="15">
                    <c:v>MC</c:v>
                  </c:pt>
                  <c:pt idx="16">
                    <c:v>MC</c:v>
                  </c:pt>
                  <c:pt idx="17">
                    <c:v>MC</c:v>
                  </c:pt>
                  <c:pt idx="18">
                    <c:v>CR</c:v>
                  </c:pt>
                  <c:pt idx="19">
                    <c:v>MC</c:v>
                  </c:pt>
                  <c:pt idx="20">
                    <c:v>CR</c:v>
                  </c:pt>
                </c:lvl>
                <c:lvl>
                  <c:pt idx="0">
                    <c:v>Partition Shapes</c:v>
                  </c:pt>
                  <c:pt idx="1">
                    <c:v>Draw Lines and Angles</c:v>
                  </c:pt>
                  <c:pt idx="2">
                    <c:v>Classify Lines and Angles</c:v>
                  </c:pt>
                  <c:pt idx="3">
                    <c:v>Line of Symmetry</c:v>
                  </c:pt>
                  <c:pt idx="4">
                    <c:v>Properties of Figures</c:v>
                  </c:pt>
                  <c:pt idx="5">
                    <c:v>Classify 2D Figures</c:v>
                  </c:pt>
                  <c:pt idx="6">
                    <c:v>Area of Polygons</c:v>
                  </c:pt>
                  <c:pt idx="7">
                    <c:v>Find Volume</c:v>
                  </c:pt>
                  <c:pt idx="8">
                    <c:v>Polygons with Coordinates</c:v>
                  </c:pt>
                  <c:pt idx="9">
                    <c:v>3D Figures Using Nets</c:v>
                  </c:pt>
                  <c:pt idx="10">
                    <c:v>Problems w Scale Drawings</c:v>
                  </c:pt>
                  <c:pt idx="11">
                    <c:v>Area and Volume Problems</c:v>
                  </c:pt>
                  <c:pt idx="12">
                    <c:v>Understand Lines</c:v>
                  </c:pt>
                  <c:pt idx="13">
                    <c:v>Understand Congruency</c:v>
                  </c:pt>
                  <c:pt idx="14">
                    <c:v>Understand Congruency</c:v>
                  </c:pt>
                  <c:pt idx="15">
                    <c:v>Changing Shapes in Coord.</c:v>
                  </c:pt>
                  <c:pt idx="16">
                    <c:v>Similar Figures</c:v>
                  </c:pt>
                  <c:pt idx="17">
                    <c:v>Triangle Facts</c:v>
                  </c:pt>
                  <c:pt idx="18">
                    <c:v>Triangle Facts</c:v>
                  </c:pt>
                  <c:pt idx="19">
                    <c:v>Volume Formulas</c:v>
                  </c:pt>
                  <c:pt idx="20">
                    <c:v>Volume Formulas</c:v>
                  </c:pt>
                </c:lvl>
                <c:lvl>
                  <c:pt idx="0">
                    <c:v>3.G.A.2</c:v>
                  </c:pt>
                  <c:pt idx="1">
                    <c:v>4.G.A.1</c:v>
                  </c:pt>
                  <c:pt idx="2">
                    <c:v>4.G.A.2</c:v>
                  </c:pt>
                  <c:pt idx="3">
                    <c:v>4.G.A.3</c:v>
                  </c:pt>
                  <c:pt idx="4">
                    <c:v>5.G.B.3</c:v>
                  </c:pt>
                  <c:pt idx="5">
                    <c:v>5.G.B.4</c:v>
                  </c:pt>
                  <c:pt idx="6">
                    <c:v>6.G.A.1</c:v>
                  </c:pt>
                  <c:pt idx="7">
                    <c:v>6.G.A.2</c:v>
                  </c:pt>
                  <c:pt idx="8">
                    <c:v>6.G.A.3</c:v>
                  </c:pt>
                  <c:pt idx="9">
                    <c:v>6.G.A.4</c:v>
                  </c:pt>
                  <c:pt idx="10">
                    <c:v>7.G.A.1</c:v>
                  </c:pt>
                  <c:pt idx="11">
                    <c:v>7.G.B.6</c:v>
                  </c:pt>
                  <c:pt idx="12">
                    <c:v>8.G.A.1a</c:v>
                  </c:pt>
                  <c:pt idx="13">
                    <c:v>8.G.A.2</c:v>
                  </c:pt>
                  <c:pt idx="14">
                    <c:v>8.G.A.2</c:v>
                  </c:pt>
                  <c:pt idx="15">
                    <c:v>8.G.A.3</c:v>
                  </c:pt>
                  <c:pt idx="16">
                    <c:v>8.G.A.4</c:v>
                  </c:pt>
                  <c:pt idx="17">
                    <c:v>8.G.A.5</c:v>
                  </c:pt>
                  <c:pt idx="18">
                    <c:v>8.G.A.5</c:v>
                  </c:pt>
                  <c:pt idx="19">
                    <c:v>8.G.C.9</c:v>
                  </c:pt>
                  <c:pt idx="20">
                    <c:v>8.G.C.9</c:v>
                  </c:pt>
                </c:lvl>
                <c:lvl>
                  <c:pt idx="0">
                    <c:v>Geometry Grades 3-8</c:v>
                  </c:pt>
                </c:lvl>
              </c:multiLvlStrCache>
            </c:multiLvlStrRef>
          </c:cat>
          <c:val>
            <c:numRef>
              <c:f>'[Q828_JUN_ELA_MATH_2022.xlsx]MATH Standards CROSS Graphs'!$BA$8:$BU$8</c:f>
            </c:numRef>
          </c:val>
          <c:extLst>
            <c:ext xmlns:c16="http://schemas.microsoft.com/office/drawing/2014/chart" uri="{C3380CC4-5D6E-409C-BE32-E72D297353CC}">
              <c16:uniqueId val="{00000000-6BC3-4AE5-A5DF-AD97B6720278}"/>
            </c:ext>
          </c:extLst>
        </c:ser>
        <c:ser>
          <c:idx val="1"/>
          <c:order val="1"/>
          <c:tx>
            <c:strRef>
              <c:f>'[Q828_JUN_ELA_MATH_2022.xlsx]MATH Standards CROSS Graphs'!$AZ$9</c:f>
              <c:strCache>
                <c:ptCount val="1"/>
                <c:pt idx="0">
                  <c:v>District Proficiency</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'[Q828_JUN_ELA_MATH_2022.xlsx]MATH Standards CROSS Graphs'!$BA$2:$BU$7</c:f>
              <c:multiLvlStrCache>
                <c:ptCount val="21"/>
                <c:lvl>
                  <c:pt idx="0">
                    <c:v>MC</c:v>
                  </c:pt>
                  <c:pt idx="1">
                    <c:v>MC</c:v>
                  </c:pt>
                  <c:pt idx="2">
                    <c:v>MC</c:v>
                  </c:pt>
                  <c:pt idx="3">
                    <c:v>CR</c:v>
                  </c:pt>
                  <c:pt idx="4">
                    <c:v>MC</c:v>
                  </c:pt>
                  <c:pt idx="5">
                    <c:v>MC</c:v>
                  </c:pt>
                  <c:pt idx="6">
                    <c:v>MC</c:v>
                  </c:pt>
                  <c:pt idx="7">
                    <c:v>CR</c:v>
                  </c:pt>
                  <c:pt idx="8">
                    <c:v>MC</c:v>
                  </c:pt>
                  <c:pt idx="9">
                    <c:v>MC</c:v>
                  </c:pt>
                  <c:pt idx="10">
                    <c:v>MC</c:v>
                  </c:pt>
                  <c:pt idx="11">
                    <c:v>MC</c:v>
                  </c:pt>
                  <c:pt idx="12">
                    <c:v>MC</c:v>
                  </c:pt>
                  <c:pt idx="13">
                    <c:v>MC</c:v>
                  </c:pt>
                  <c:pt idx="14">
                    <c:v>CR</c:v>
                  </c:pt>
                  <c:pt idx="15">
                    <c:v>MC</c:v>
                  </c:pt>
                  <c:pt idx="16">
                    <c:v>MC</c:v>
                  </c:pt>
                  <c:pt idx="17">
                    <c:v>MC</c:v>
                  </c:pt>
                  <c:pt idx="18">
                    <c:v>CR</c:v>
                  </c:pt>
                  <c:pt idx="19">
                    <c:v>MC</c:v>
                  </c:pt>
                  <c:pt idx="20">
                    <c:v>CR</c:v>
                  </c:pt>
                </c:lvl>
                <c:lvl>
                  <c:pt idx="0">
                    <c:v>Partition Shapes</c:v>
                  </c:pt>
                  <c:pt idx="1">
                    <c:v>Draw Lines and Angles</c:v>
                  </c:pt>
                  <c:pt idx="2">
                    <c:v>Classify Lines and Angles</c:v>
                  </c:pt>
                  <c:pt idx="3">
                    <c:v>Line of Symmetry</c:v>
                  </c:pt>
                  <c:pt idx="4">
                    <c:v>Properties of Figures</c:v>
                  </c:pt>
                  <c:pt idx="5">
                    <c:v>Classify 2D Figures</c:v>
                  </c:pt>
                  <c:pt idx="6">
                    <c:v>Area of Polygons</c:v>
                  </c:pt>
                  <c:pt idx="7">
                    <c:v>Find Volume</c:v>
                  </c:pt>
                  <c:pt idx="8">
                    <c:v>Polygons with Coordinates</c:v>
                  </c:pt>
                  <c:pt idx="9">
                    <c:v>3D Figures Using Nets</c:v>
                  </c:pt>
                  <c:pt idx="10">
                    <c:v>Problems w Scale Drawings</c:v>
                  </c:pt>
                  <c:pt idx="11">
                    <c:v>Area and Volume Problems</c:v>
                  </c:pt>
                  <c:pt idx="12">
                    <c:v>Understand Lines</c:v>
                  </c:pt>
                  <c:pt idx="13">
                    <c:v>Understand Congruency</c:v>
                  </c:pt>
                  <c:pt idx="14">
                    <c:v>Understand Congruency</c:v>
                  </c:pt>
                  <c:pt idx="15">
                    <c:v>Changing Shapes in Coord.</c:v>
                  </c:pt>
                  <c:pt idx="16">
                    <c:v>Similar Figures</c:v>
                  </c:pt>
                  <c:pt idx="17">
                    <c:v>Triangle Facts</c:v>
                  </c:pt>
                  <c:pt idx="18">
                    <c:v>Triangle Facts</c:v>
                  </c:pt>
                  <c:pt idx="19">
                    <c:v>Volume Formulas</c:v>
                  </c:pt>
                  <c:pt idx="20">
                    <c:v>Volume Formulas</c:v>
                  </c:pt>
                </c:lvl>
                <c:lvl>
                  <c:pt idx="0">
                    <c:v>3.G.A.2</c:v>
                  </c:pt>
                  <c:pt idx="1">
                    <c:v>4.G.A.1</c:v>
                  </c:pt>
                  <c:pt idx="2">
                    <c:v>4.G.A.2</c:v>
                  </c:pt>
                  <c:pt idx="3">
                    <c:v>4.G.A.3</c:v>
                  </c:pt>
                  <c:pt idx="4">
                    <c:v>5.G.B.3</c:v>
                  </c:pt>
                  <c:pt idx="5">
                    <c:v>5.G.B.4</c:v>
                  </c:pt>
                  <c:pt idx="6">
                    <c:v>6.G.A.1</c:v>
                  </c:pt>
                  <c:pt idx="7">
                    <c:v>6.G.A.2</c:v>
                  </c:pt>
                  <c:pt idx="8">
                    <c:v>6.G.A.3</c:v>
                  </c:pt>
                  <c:pt idx="9">
                    <c:v>6.G.A.4</c:v>
                  </c:pt>
                  <c:pt idx="10">
                    <c:v>7.G.A.1</c:v>
                  </c:pt>
                  <c:pt idx="11">
                    <c:v>7.G.B.6</c:v>
                  </c:pt>
                  <c:pt idx="12">
                    <c:v>8.G.A.1a</c:v>
                  </c:pt>
                  <c:pt idx="13">
                    <c:v>8.G.A.2</c:v>
                  </c:pt>
                  <c:pt idx="14">
                    <c:v>8.G.A.2</c:v>
                  </c:pt>
                  <c:pt idx="15">
                    <c:v>8.G.A.3</c:v>
                  </c:pt>
                  <c:pt idx="16">
                    <c:v>8.G.A.4</c:v>
                  </c:pt>
                  <c:pt idx="17">
                    <c:v>8.G.A.5</c:v>
                  </c:pt>
                  <c:pt idx="18">
                    <c:v>8.G.A.5</c:v>
                  </c:pt>
                  <c:pt idx="19">
                    <c:v>8.G.C.9</c:v>
                  </c:pt>
                  <c:pt idx="20">
                    <c:v>8.G.C.9</c:v>
                  </c:pt>
                </c:lvl>
                <c:lvl>
                  <c:pt idx="0">
                    <c:v>Geometry Grades 3-8</c:v>
                  </c:pt>
                </c:lvl>
              </c:multiLvlStrCache>
            </c:multiLvlStrRef>
          </c:cat>
          <c:val>
            <c:numRef>
              <c:f>'[Q828_JUN_ELA_MATH_2022.xlsx]MATH Standards CROSS Graphs'!$BA$9:$BU$9</c:f>
              <c:numCache>
                <c:formatCode>.00</c:formatCode>
                <c:ptCount val="21"/>
                <c:pt idx="0">
                  <c:v>0.88</c:v>
                </c:pt>
                <c:pt idx="1">
                  <c:v>0.76</c:v>
                </c:pt>
                <c:pt idx="2">
                  <c:v>0.75</c:v>
                </c:pt>
                <c:pt idx="3">
                  <c:v>0.42</c:v>
                </c:pt>
                <c:pt idx="4">
                  <c:v>0.8</c:v>
                </c:pt>
                <c:pt idx="5">
                  <c:v>0.65</c:v>
                </c:pt>
                <c:pt idx="6">
                  <c:v>0.45</c:v>
                </c:pt>
                <c:pt idx="7">
                  <c:v>0.3</c:v>
                </c:pt>
                <c:pt idx="8">
                  <c:v>0.54</c:v>
                </c:pt>
                <c:pt idx="9">
                  <c:v>0.48</c:v>
                </c:pt>
                <c:pt idx="10">
                  <c:v>0.55000000000000004</c:v>
                </c:pt>
                <c:pt idx="11">
                  <c:v>0.71</c:v>
                </c:pt>
                <c:pt idx="12">
                  <c:v>0.46</c:v>
                </c:pt>
                <c:pt idx="13">
                  <c:v>0.68</c:v>
                </c:pt>
                <c:pt idx="14">
                  <c:v>0.31</c:v>
                </c:pt>
                <c:pt idx="15">
                  <c:v>0.61</c:v>
                </c:pt>
                <c:pt idx="16">
                  <c:v>0.48</c:v>
                </c:pt>
                <c:pt idx="17">
                  <c:v>0.6</c:v>
                </c:pt>
                <c:pt idx="18">
                  <c:v>0.16</c:v>
                </c:pt>
                <c:pt idx="19">
                  <c:v>0.48</c:v>
                </c:pt>
                <c:pt idx="20">
                  <c:v>0.24</c:v>
                </c:pt>
              </c:numCache>
            </c:numRef>
          </c:val>
          <c:extLst>
            <c:ext xmlns:c16="http://schemas.microsoft.com/office/drawing/2014/chart" uri="{C3380CC4-5D6E-409C-BE32-E72D297353CC}">
              <c16:uniqueId val="{00000001-6BC3-4AE5-A5DF-AD97B6720278}"/>
            </c:ext>
          </c:extLst>
        </c:ser>
        <c:ser>
          <c:idx val="2"/>
          <c:order val="2"/>
          <c:tx>
            <c:strRef>
              <c:f>'[Q828_JUN_ELA_MATH_2022.xlsx]MATH Standards CROSS Graphs'!$AZ$10</c:f>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'[Q828_JUN_ELA_MATH_2022.xlsx]MATH Standards CROSS Graphs'!$BA$2:$BU$7</c:f>
              <c:multiLvlStrCache>
                <c:ptCount val="21"/>
                <c:lvl>
                  <c:pt idx="0">
                    <c:v>MC</c:v>
                  </c:pt>
                  <c:pt idx="1">
                    <c:v>MC</c:v>
                  </c:pt>
                  <c:pt idx="2">
                    <c:v>MC</c:v>
                  </c:pt>
                  <c:pt idx="3">
                    <c:v>CR</c:v>
                  </c:pt>
                  <c:pt idx="4">
                    <c:v>MC</c:v>
                  </c:pt>
                  <c:pt idx="5">
                    <c:v>MC</c:v>
                  </c:pt>
                  <c:pt idx="6">
                    <c:v>MC</c:v>
                  </c:pt>
                  <c:pt idx="7">
                    <c:v>CR</c:v>
                  </c:pt>
                  <c:pt idx="8">
                    <c:v>MC</c:v>
                  </c:pt>
                  <c:pt idx="9">
                    <c:v>MC</c:v>
                  </c:pt>
                  <c:pt idx="10">
                    <c:v>MC</c:v>
                  </c:pt>
                  <c:pt idx="11">
                    <c:v>MC</c:v>
                  </c:pt>
                  <c:pt idx="12">
                    <c:v>MC</c:v>
                  </c:pt>
                  <c:pt idx="13">
                    <c:v>MC</c:v>
                  </c:pt>
                  <c:pt idx="14">
                    <c:v>CR</c:v>
                  </c:pt>
                  <c:pt idx="15">
                    <c:v>MC</c:v>
                  </c:pt>
                  <c:pt idx="16">
                    <c:v>MC</c:v>
                  </c:pt>
                  <c:pt idx="17">
                    <c:v>MC</c:v>
                  </c:pt>
                  <c:pt idx="18">
                    <c:v>CR</c:v>
                  </c:pt>
                  <c:pt idx="19">
                    <c:v>MC</c:v>
                  </c:pt>
                  <c:pt idx="20">
                    <c:v>CR</c:v>
                  </c:pt>
                </c:lvl>
                <c:lvl>
                  <c:pt idx="0">
                    <c:v>Partition Shapes</c:v>
                  </c:pt>
                  <c:pt idx="1">
                    <c:v>Draw Lines and Angles</c:v>
                  </c:pt>
                  <c:pt idx="2">
                    <c:v>Classify Lines and Angles</c:v>
                  </c:pt>
                  <c:pt idx="3">
                    <c:v>Line of Symmetry</c:v>
                  </c:pt>
                  <c:pt idx="4">
                    <c:v>Properties of Figures</c:v>
                  </c:pt>
                  <c:pt idx="5">
                    <c:v>Classify 2D Figures</c:v>
                  </c:pt>
                  <c:pt idx="6">
                    <c:v>Area of Polygons</c:v>
                  </c:pt>
                  <c:pt idx="7">
                    <c:v>Find Volume</c:v>
                  </c:pt>
                  <c:pt idx="8">
                    <c:v>Polygons with Coordinates</c:v>
                  </c:pt>
                  <c:pt idx="9">
                    <c:v>3D Figures Using Nets</c:v>
                  </c:pt>
                  <c:pt idx="10">
                    <c:v>Problems w Scale Drawings</c:v>
                  </c:pt>
                  <c:pt idx="11">
                    <c:v>Area and Volume Problems</c:v>
                  </c:pt>
                  <c:pt idx="12">
                    <c:v>Understand Lines</c:v>
                  </c:pt>
                  <c:pt idx="13">
                    <c:v>Understand Congruency</c:v>
                  </c:pt>
                  <c:pt idx="14">
                    <c:v>Understand Congruency</c:v>
                  </c:pt>
                  <c:pt idx="15">
                    <c:v>Changing Shapes in Coord.</c:v>
                  </c:pt>
                  <c:pt idx="16">
                    <c:v>Similar Figures</c:v>
                  </c:pt>
                  <c:pt idx="17">
                    <c:v>Triangle Facts</c:v>
                  </c:pt>
                  <c:pt idx="18">
                    <c:v>Triangle Facts</c:v>
                  </c:pt>
                  <c:pt idx="19">
                    <c:v>Volume Formulas</c:v>
                  </c:pt>
                  <c:pt idx="20">
                    <c:v>Volume Formulas</c:v>
                  </c:pt>
                </c:lvl>
                <c:lvl>
                  <c:pt idx="0">
                    <c:v>3.G.A.2</c:v>
                  </c:pt>
                  <c:pt idx="1">
                    <c:v>4.G.A.1</c:v>
                  </c:pt>
                  <c:pt idx="2">
                    <c:v>4.G.A.2</c:v>
                  </c:pt>
                  <c:pt idx="3">
                    <c:v>4.G.A.3</c:v>
                  </c:pt>
                  <c:pt idx="4">
                    <c:v>5.G.B.3</c:v>
                  </c:pt>
                  <c:pt idx="5">
                    <c:v>5.G.B.4</c:v>
                  </c:pt>
                  <c:pt idx="6">
                    <c:v>6.G.A.1</c:v>
                  </c:pt>
                  <c:pt idx="7">
                    <c:v>6.G.A.2</c:v>
                  </c:pt>
                  <c:pt idx="8">
                    <c:v>6.G.A.3</c:v>
                  </c:pt>
                  <c:pt idx="9">
                    <c:v>6.G.A.4</c:v>
                  </c:pt>
                  <c:pt idx="10">
                    <c:v>7.G.A.1</c:v>
                  </c:pt>
                  <c:pt idx="11">
                    <c:v>7.G.B.6</c:v>
                  </c:pt>
                  <c:pt idx="12">
                    <c:v>8.G.A.1a</c:v>
                  </c:pt>
                  <c:pt idx="13">
                    <c:v>8.G.A.2</c:v>
                  </c:pt>
                  <c:pt idx="14">
                    <c:v>8.G.A.2</c:v>
                  </c:pt>
                  <c:pt idx="15">
                    <c:v>8.G.A.3</c:v>
                  </c:pt>
                  <c:pt idx="16">
                    <c:v>8.G.A.4</c:v>
                  </c:pt>
                  <c:pt idx="17">
                    <c:v>8.G.A.5</c:v>
                  </c:pt>
                  <c:pt idx="18">
                    <c:v>8.G.A.5</c:v>
                  </c:pt>
                  <c:pt idx="19">
                    <c:v>8.G.C.9</c:v>
                  </c:pt>
                  <c:pt idx="20">
                    <c:v>8.G.C.9</c:v>
                  </c:pt>
                </c:lvl>
                <c:lvl>
                  <c:pt idx="0">
                    <c:v>Geometry Grades 3-8</c:v>
                  </c:pt>
                </c:lvl>
              </c:multiLvlStrCache>
            </c:multiLvlStrRef>
          </c:cat>
          <c:val>
            <c:numRef>
              <c:f>'[Q828_JUN_ELA_MATH_2022.xlsx]MATH Standards CROSS Graphs'!$BA$10:$BU$10</c:f>
            </c:numRef>
          </c:val>
          <c:extLst>
            <c:ext xmlns:c16="http://schemas.microsoft.com/office/drawing/2014/chart" uri="{C3380CC4-5D6E-409C-BE32-E72D297353CC}">
              <c16:uniqueId val="{00000002-6BC3-4AE5-A5DF-AD97B6720278}"/>
            </c:ext>
          </c:extLst>
        </c:ser>
        <c:dLbls>
          <c:showLegendKey val="0"/>
          <c:showVal val="0"/>
          <c:showCatName val="0"/>
          <c:showSerName val="0"/>
          <c:showPercent val="0"/>
          <c:showBubbleSize val="0"/>
        </c:dLbls>
        <c:gapWidth val="219"/>
        <c:overlap val="-27"/>
        <c:axId val="838039735"/>
        <c:axId val="866628407"/>
      </c:barChart>
      <c:catAx>
        <c:axId val="8380397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6628407"/>
        <c:crosses val="autoZero"/>
        <c:auto val="1"/>
        <c:lblAlgn val="ctr"/>
        <c:lblOffset val="100"/>
        <c:noMultiLvlLbl val="0"/>
      </c:catAx>
      <c:valAx>
        <c:axId val="866628407"/>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38039735"/>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1D_9D8A35FA.xml><?xml version="1.0" encoding="utf-8"?>
<p188:cmLst xmlns:a="http://schemas.openxmlformats.org/drawingml/2006/main" xmlns:r="http://schemas.openxmlformats.org/officeDocument/2006/relationships" xmlns:p188="http://schemas.microsoft.com/office/powerpoint/2018/8/main">
  <p188:cm id="{BEE32EC9-7CFA-434B-9757-4D2B67023631}" authorId="{360ED91F-1D07-09A0-9BB5-5D3C58CE6399}" created="2022-11-03T15:27:44.062">
    <pc:sldMkLst xmlns:pc="http://schemas.microsoft.com/office/powerpoint/2013/main/command">
      <pc:docMk/>
      <pc:sldMk cId="2643080698" sldId="285"/>
    </pc:sldMkLst>
    <p188:txBody>
      <a:bodyPr/>
      <a:lstStyle/>
      <a:p>
        <a:r>
          <a:rPr lang="en-US"/>
          <a:t>Benoit, please work on the connecting our data to district focii.
Thank you</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4" Type="http://schemas.openxmlformats.org/officeDocument/2006/relationships/image" Target="../media/image26.svg"/></Relationships>
</file>

<file path=ppt/diagrams/_rels/data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4" Type="http://schemas.openxmlformats.org/officeDocument/2006/relationships/image" Target="../media/image3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4" Type="http://schemas.openxmlformats.org/officeDocument/2006/relationships/image" Target="../media/image2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4"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BF1DBC-FB0C-449F-8F16-BA1AF67C974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1ECBFB5-7DFD-496D-87CE-44D7AD4F34B0}">
      <dgm:prSet/>
      <dgm:spPr/>
      <dgm:t>
        <a:bodyPr/>
        <a:lstStyle/>
        <a:p>
          <a:pPr>
            <a:lnSpc>
              <a:spcPct val="100000"/>
            </a:lnSpc>
          </a:pPr>
          <a:r>
            <a:rPr lang="en-US" b="1"/>
            <a:t>STEAM – Our math data, as was the citywide data, experienced a dip. </a:t>
          </a:r>
          <a:endParaRPr lang="en-US"/>
        </a:p>
      </dgm:t>
    </dgm:pt>
    <dgm:pt modelId="{B34CF52F-6D7B-48BE-B764-D2534305B28D}" type="parTrans" cxnId="{01ABD29D-80F1-4BCB-8EAC-812F8978FFB5}">
      <dgm:prSet/>
      <dgm:spPr/>
      <dgm:t>
        <a:bodyPr/>
        <a:lstStyle/>
        <a:p>
          <a:endParaRPr lang="en-US"/>
        </a:p>
      </dgm:t>
    </dgm:pt>
    <dgm:pt modelId="{605C999C-C620-4981-980A-DDA514D45153}" type="sibTrans" cxnId="{01ABD29D-80F1-4BCB-8EAC-812F8978FFB5}">
      <dgm:prSet/>
      <dgm:spPr/>
      <dgm:t>
        <a:bodyPr/>
        <a:lstStyle/>
        <a:p>
          <a:endParaRPr lang="en-US"/>
        </a:p>
      </dgm:t>
    </dgm:pt>
    <dgm:pt modelId="{E3230CB1-A9DB-499B-B051-17FE7CF363D1}">
      <dgm:prSet/>
      <dgm:spPr/>
      <dgm:t>
        <a:bodyPr/>
        <a:lstStyle/>
        <a:p>
          <a:pPr>
            <a:lnSpc>
              <a:spcPct val="100000"/>
            </a:lnSpc>
          </a:pPr>
          <a:r>
            <a:rPr lang="en-US" b="1"/>
            <a:t>MLLs (Multilingual Learners) - Our Multilingual Learners' achievement data have lagged behind some of their English-speaking peers for too long. </a:t>
          </a:r>
          <a:endParaRPr lang="en-US"/>
        </a:p>
      </dgm:t>
    </dgm:pt>
    <dgm:pt modelId="{62359E1D-CF0C-41BF-9669-930E6B8BF0AD}" type="parTrans" cxnId="{ED2DC5BD-9F89-485F-B39C-9235F0667973}">
      <dgm:prSet/>
      <dgm:spPr/>
      <dgm:t>
        <a:bodyPr/>
        <a:lstStyle/>
        <a:p>
          <a:endParaRPr lang="en-US"/>
        </a:p>
      </dgm:t>
    </dgm:pt>
    <dgm:pt modelId="{E389AFB5-84A9-4C77-9A76-ACE956740F03}" type="sibTrans" cxnId="{ED2DC5BD-9F89-485F-B39C-9235F0667973}">
      <dgm:prSet/>
      <dgm:spPr/>
      <dgm:t>
        <a:bodyPr/>
        <a:lstStyle/>
        <a:p>
          <a:endParaRPr lang="en-US"/>
        </a:p>
      </dgm:t>
    </dgm:pt>
    <dgm:pt modelId="{E394033D-8E5B-4B24-AE26-A75A2A59EEC7}" type="pres">
      <dgm:prSet presAssocID="{0CBF1DBC-FB0C-449F-8F16-BA1AF67C9741}" presName="root" presStyleCnt="0">
        <dgm:presLayoutVars>
          <dgm:dir/>
          <dgm:resizeHandles val="exact"/>
        </dgm:presLayoutVars>
      </dgm:prSet>
      <dgm:spPr/>
    </dgm:pt>
    <dgm:pt modelId="{EF1CC617-6272-486F-AB95-704F120DA897}" type="pres">
      <dgm:prSet presAssocID="{01ECBFB5-7DFD-496D-87CE-44D7AD4F34B0}" presName="compNode" presStyleCnt="0"/>
      <dgm:spPr/>
    </dgm:pt>
    <dgm:pt modelId="{1E3DEE92-8B11-46AB-B90D-E23767E86977}" type="pres">
      <dgm:prSet presAssocID="{01ECBFB5-7DFD-496D-87CE-44D7AD4F34B0}" presName="bgRect" presStyleLbl="bgShp" presStyleIdx="0" presStyleCnt="2"/>
      <dgm:spPr/>
    </dgm:pt>
    <dgm:pt modelId="{D3F4227A-EDCE-4137-A1E2-F42B5BC35F92}" type="pres">
      <dgm:prSet presAssocID="{01ECBFB5-7DFD-496D-87CE-44D7AD4F34B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tatistics"/>
        </a:ext>
      </dgm:extLst>
    </dgm:pt>
    <dgm:pt modelId="{CAF15A0A-7C66-40B9-84CC-88964CF106AD}" type="pres">
      <dgm:prSet presAssocID="{01ECBFB5-7DFD-496D-87CE-44D7AD4F34B0}" presName="spaceRect" presStyleCnt="0"/>
      <dgm:spPr/>
    </dgm:pt>
    <dgm:pt modelId="{51C7E505-D945-45C1-92B5-7183E556C4A9}" type="pres">
      <dgm:prSet presAssocID="{01ECBFB5-7DFD-496D-87CE-44D7AD4F34B0}" presName="parTx" presStyleLbl="revTx" presStyleIdx="0" presStyleCnt="2">
        <dgm:presLayoutVars>
          <dgm:chMax val="0"/>
          <dgm:chPref val="0"/>
        </dgm:presLayoutVars>
      </dgm:prSet>
      <dgm:spPr/>
    </dgm:pt>
    <dgm:pt modelId="{73FA403B-FEE4-4BD9-B566-DE3581C841C0}" type="pres">
      <dgm:prSet presAssocID="{605C999C-C620-4981-980A-DDA514D45153}" presName="sibTrans" presStyleCnt="0"/>
      <dgm:spPr/>
    </dgm:pt>
    <dgm:pt modelId="{D1E52496-AA3F-43AC-82F9-11856DDF372D}" type="pres">
      <dgm:prSet presAssocID="{E3230CB1-A9DB-499B-B051-17FE7CF363D1}" presName="compNode" presStyleCnt="0"/>
      <dgm:spPr/>
    </dgm:pt>
    <dgm:pt modelId="{4338A7EA-8258-4B17-BAC8-4B424F4AE4DB}" type="pres">
      <dgm:prSet presAssocID="{E3230CB1-A9DB-499B-B051-17FE7CF363D1}" presName="bgRect" presStyleLbl="bgShp" presStyleIdx="1" presStyleCnt="2"/>
      <dgm:spPr/>
    </dgm:pt>
    <dgm:pt modelId="{BFF9123F-5249-4C8D-B0A9-80A3B0E68FF5}" type="pres">
      <dgm:prSet presAssocID="{E3230CB1-A9DB-499B-B051-17FE7CF363D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raille"/>
        </a:ext>
      </dgm:extLst>
    </dgm:pt>
    <dgm:pt modelId="{7F7C5832-3633-4B8F-B541-1D85EB0731C3}" type="pres">
      <dgm:prSet presAssocID="{E3230CB1-A9DB-499B-B051-17FE7CF363D1}" presName="spaceRect" presStyleCnt="0"/>
      <dgm:spPr/>
    </dgm:pt>
    <dgm:pt modelId="{462724A6-1818-4C2F-A56E-0A3CBAD65490}" type="pres">
      <dgm:prSet presAssocID="{E3230CB1-A9DB-499B-B051-17FE7CF363D1}" presName="parTx" presStyleLbl="revTx" presStyleIdx="1" presStyleCnt="2">
        <dgm:presLayoutVars>
          <dgm:chMax val="0"/>
          <dgm:chPref val="0"/>
        </dgm:presLayoutVars>
      </dgm:prSet>
      <dgm:spPr/>
    </dgm:pt>
  </dgm:ptLst>
  <dgm:cxnLst>
    <dgm:cxn modelId="{73E64821-6F4D-4ED2-9D29-CD5A2982FC5D}" type="presOf" srcId="{01ECBFB5-7DFD-496D-87CE-44D7AD4F34B0}" destId="{51C7E505-D945-45C1-92B5-7183E556C4A9}" srcOrd="0" destOrd="0" presId="urn:microsoft.com/office/officeart/2018/2/layout/IconVerticalSolidList"/>
    <dgm:cxn modelId="{2EA39051-3917-4570-8DE9-293AB3FF68E0}" type="presOf" srcId="{E3230CB1-A9DB-499B-B051-17FE7CF363D1}" destId="{462724A6-1818-4C2F-A56E-0A3CBAD65490}" srcOrd="0" destOrd="0" presId="urn:microsoft.com/office/officeart/2018/2/layout/IconVerticalSolidList"/>
    <dgm:cxn modelId="{01ABD29D-80F1-4BCB-8EAC-812F8978FFB5}" srcId="{0CBF1DBC-FB0C-449F-8F16-BA1AF67C9741}" destId="{01ECBFB5-7DFD-496D-87CE-44D7AD4F34B0}" srcOrd="0" destOrd="0" parTransId="{B34CF52F-6D7B-48BE-B764-D2534305B28D}" sibTransId="{605C999C-C620-4981-980A-DDA514D45153}"/>
    <dgm:cxn modelId="{D92758A6-E7E3-4D1D-9FD8-CCCFF89145C4}" type="presOf" srcId="{0CBF1DBC-FB0C-449F-8F16-BA1AF67C9741}" destId="{E394033D-8E5B-4B24-AE26-A75A2A59EEC7}" srcOrd="0" destOrd="0" presId="urn:microsoft.com/office/officeart/2018/2/layout/IconVerticalSolidList"/>
    <dgm:cxn modelId="{ED2DC5BD-9F89-485F-B39C-9235F0667973}" srcId="{0CBF1DBC-FB0C-449F-8F16-BA1AF67C9741}" destId="{E3230CB1-A9DB-499B-B051-17FE7CF363D1}" srcOrd="1" destOrd="0" parTransId="{62359E1D-CF0C-41BF-9669-930E6B8BF0AD}" sibTransId="{E389AFB5-84A9-4C77-9A76-ACE956740F03}"/>
    <dgm:cxn modelId="{0E2041AF-F6DD-45A1-8243-0C0A36988509}" type="presParOf" srcId="{E394033D-8E5B-4B24-AE26-A75A2A59EEC7}" destId="{EF1CC617-6272-486F-AB95-704F120DA897}" srcOrd="0" destOrd="0" presId="urn:microsoft.com/office/officeart/2018/2/layout/IconVerticalSolidList"/>
    <dgm:cxn modelId="{DD0C12A8-EF67-4B88-95DC-B06C43B52608}" type="presParOf" srcId="{EF1CC617-6272-486F-AB95-704F120DA897}" destId="{1E3DEE92-8B11-46AB-B90D-E23767E86977}" srcOrd="0" destOrd="0" presId="urn:microsoft.com/office/officeart/2018/2/layout/IconVerticalSolidList"/>
    <dgm:cxn modelId="{DFD35556-8C1F-484D-94D2-D0E600DFC7CD}" type="presParOf" srcId="{EF1CC617-6272-486F-AB95-704F120DA897}" destId="{D3F4227A-EDCE-4137-A1E2-F42B5BC35F92}" srcOrd="1" destOrd="0" presId="urn:microsoft.com/office/officeart/2018/2/layout/IconVerticalSolidList"/>
    <dgm:cxn modelId="{B5A0ED16-855C-4ED6-9D5E-1C69E04805F8}" type="presParOf" srcId="{EF1CC617-6272-486F-AB95-704F120DA897}" destId="{CAF15A0A-7C66-40B9-84CC-88964CF106AD}" srcOrd="2" destOrd="0" presId="urn:microsoft.com/office/officeart/2018/2/layout/IconVerticalSolidList"/>
    <dgm:cxn modelId="{5C22893C-4D97-49F6-B8A7-4B5FBB1F1016}" type="presParOf" srcId="{EF1CC617-6272-486F-AB95-704F120DA897}" destId="{51C7E505-D945-45C1-92B5-7183E556C4A9}" srcOrd="3" destOrd="0" presId="urn:microsoft.com/office/officeart/2018/2/layout/IconVerticalSolidList"/>
    <dgm:cxn modelId="{6F7F4F0E-12FC-47C3-8BC1-00CCA6339A36}" type="presParOf" srcId="{E394033D-8E5B-4B24-AE26-A75A2A59EEC7}" destId="{73FA403B-FEE4-4BD9-B566-DE3581C841C0}" srcOrd="1" destOrd="0" presId="urn:microsoft.com/office/officeart/2018/2/layout/IconVerticalSolidList"/>
    <dgm:cxn modelId="{28F64D12-5C3D-4A10-A99A-928447AD5EBF}" type="presParOf" srcId="{E394033D-8E5B-4B24-AE26-A75A2A59EEC7}" destId="{D1E52496-AA3F-43AC-82F9-11856DDF372D}" srcOrd="2" destOrd="0" presId="urn:microsoft.com/office/officeart/2018/2/layout/IconVerticalSolidList"/>
    <dgm:cxn modelId="{DD48B692-7044-459A-AAD4-A69D490876B8}" type="presParOf" srcId="{D1E52496-AA3F-43AC-82F9-11856DDF372D}" destId="{4338A7EA-8258-4B17-BAC8-4B424F4AE4DB}" srcOrd="0" destOrd="0" presId="urn:microsoft.com/office/officeart/2018/2/layout/IconVerticalSolidList"/>
    <dgm:cxn modelId="{89184E92-43A9-4901-8AB2-66F89185C5DE}" type="presParOf" srcId="{D1E52496-AA3F-43AC-82F9-11856DDF372D}" destId="{BFF9123F-5249-4C8D-B0A9-80A3B0E68FF5}" srcOrd="1" destOrd="0" presId="urn:microsoft.com/office/officeart/2018/2/layout/IconVerticalSolidList"/>
    <dgm:cxn modelId="{11BE9A6B-474A-4894-ADA9-2D773E8A8073}" type="presParOf" srcId="{D1E52496-AA3F-43AC-82F9-11856DDF372D}" destId="{7F7C5832-3633-4B8F-B541-1D85EB0731C3}" srcOrd="2" destOrd="0" presId="urn:microsoft.com/office/officeart/2018/2/layout/IconVerticalSolidList"/>
    <dgm:cxn modelId="{930D57BC-80D8-45C8-B570-530B0348376C}" type="presParOf" srcId="{D1E52496-AA3F-43AC-82F9-11856DDF372D}" destId="{462724A6-1818-4C2F-A56E-0A3CBAD6549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BA7BB5-8CDD-4EB4-8EE3-DA8593241E10}"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815F3D07-2FAE-45DD-90D0-FC48FDBD2369}">
      <dgm:prSet/>
      <dgm:spPr/>
      <dgm:t>
        <a:bodyPr/>
        <a:lstStyle/>
        <a:p>
          <a:pPr>
            <a:lnSpc>
              <a:spcPct val="100000"/>
            </a:lnSpc>
          </a:pPr>
          <a:r>
            <a:rPr lang="en-US" b="1"/>
            <a:t>Students with IEPs -  As with our ELL achievement data, although increased, our SWI's achievement data have lagged behind some of their peers.</a:t>
          </a:r>
          <a:endParaRPr lang="en-US"/>
        </a:p>
      </dgm:t>
    </dgm:pt>
    <dgm:pt modelId="{0550D08F-8B37-4FA2-B8DA-D816301E92BB}" type="parTrans" cxnId="{2105A1A1-4939-49BE-AC65-B6B326853A26}">
      <dgm:prSet/>
      <dgm:spPr/>
      <dgm:t>
        <a:bodyPr/>
        <a:lstStyle/>
        <a:p>
          <a:endParaRPr lang="en-US"/>
        </a:p>
      </dgm:t>
    </dgm:pt>
    <dgm:pt modelId="{0E2DB75D-8B51-42DC-A003-FDE233A2EEF4}" type="sibTrans" cxnId="{2105A1A1-4939-49BE-AC65-B6B326853A26}">
      <dgm:prSet/>
      <dgm:spPr/>
      <dgm:t>
        <a:bodyPr/>
        <a:lstStyle/>
        <a:p>
          <a:endParaRPr lang="en-US"/>
        </a:p>
      </dgm:t>
    </dgm:pt>
    <dgm:pt modelId="{7FD3D62B-4DE0-4FC4-A889-651CD57FF14B}">
      <dgm:prSet/>
      <dgm:spPr/>
      <dgm:t>
        <a:bodyPr/>
        <a:lstStyle/>
        <a:p>
          <a:pPr>
            <a:lnSpc>
              <a:spcPct val="100000"/>
            </a:lnSpc>
          </a:pPr>
          <a:r>
            <a:rPr lang="en-US" b="1"/>
            <a:t>Improved Literacy Practices – although our district-wide </a:t>
          </a:r>
          <a:endParaRPr lang="en-US"/>
        </a:p>
      </dgm:t>
    </dgm:pt>
    <dgm:pt modelId="{11AD79D4-FCF9-47A8-A6E4-847E188DE0BB}" type="parTrans" cxnId="{CC81457E-7C36-49C5-AD9C-2D974B2CAAD4}">
      <dgm:prSet/>
      <dgm:spPr/>
      <dgm:t>
        <a:bodyPr/>
        <a:lstStyle/>
        <a:p>
          <a:endParaRPr lang="en-US"/>
        </a:p>
      </dgm:t>
    </dgm:pt>
    <dgm:pt modelId="{A259FEA6-992E-42CA-A5FD-29378691FC19}" type="sibTrans" cxnId="{CC81457E-7C36-49C5-AD9C-2D974B2CAAD4}">
      <dgm:prSet/>
      <dgm:spPr/>
      <dgm:t>
        <a:bodyPr/>
        <a:lstStyle/>
        <a:p>
          <a:endParaRPr lang="en-US"/>
        </a:p>
      </dgm:t>
    </dgm:pt>
    <dgm:pt modelId="{BD51CF6C-45E4-4F4C-A7D3-774F98F0629E}" type="pres">
      <dgm:prSet presAssocID="{18BA7BB5-8CDD-4EB4-8EE3-DA8593241E10}" presName="root" presStyleCnt="0">
        <dgm:presLayoutVars>
          <dgm:dir/>
          <dgm:resizeHandles val="exact"/>
        </dgm:presLayoutVars>
      </dgm:prSet>
      <dgm:spPr/>
    </dgm:pt>
    <dgm:pt modelId="{A7FF86E5-E144-47A0-BD99-A151E2566D7A}" type="pres">
      <dgm:prSet presAssocID="{815F3D07-2FAE-45DD-90D0-FC48FDBD2369}" presName="compNode" presStyleCnt="0"/>
      <dgm:spPr/>
    </dgm:pt>
    <dgm:pt modelId="{54FA28C0-FE45-444A-BBF5-1786F5C174E7}" type="pres">
      <dgm:prSet presAssocID="{815F3D07-2FAE-45DD-90D0-FC48FDBD236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usiness Growth"/>
        </a:ext>
      </dgm:extLst>
    </dgm:pt>
    <dgm:pt modelId="{1BC4C7CF-15AC-4571-AD94-1FA93A1AC1DF}" type="pres">
      <dgm:prSet presAssocID="{815F3D07-2FAE-45DD-90D0-FC48FDBD2369}" presName="spaceRect" presStyleCnt="0"/>
      <dgm:spPr/>
    </dgm:pt>
    <dgm:pt modelId="{7F893DE6-AEF2-4343-BDB6-C0DE8B145E1D}" type="pres">
      <dgm:prSet presAssocID="{815F3D07-2FAE-45DD-90D0-FC48FDBD2369}" presName="textRect" presStyleLbl="revTx" presStyleIdx="0" presStyleCnt="2">
        <dgm:presLayoutVars>
          <dgm:chMax val="1"/>
          <dgm:chPref val="1"/>
        </dgm:presLayoutVars>
      </dgm:prSet>
      <dgm:spPr/>
    </dgm:pt>
    <dgm:pt modelId="{B4E5727A-1A52-4FBE-B908-CCE6A28C112E}" type="pres">
      <dgm:prSet presAssocID="{0E2DB75D-8B51-42DC-A003-FDE233A2EEF4}" presName="sibTrans" presStyleCnt="0"/>
      <dgm:spPr/>
    </dgm:pt>
    <dgm:pt modelId="{D90A82DF-2CD9-4B07-9A69-C1F746B052DB}" type="pres">
      <dgm:prSet presAssocID="{7FD3D62B-4DE0-4FC4-A889-651CD57FF14B}" presName="compNode" presStyleCnt="0"/>
      <dgm:spPr/>
    </dgm:pt>
    <dgm:pt modelId="{E491BFDF-3C49-4853-98DD-663791EF10B9}" type="pres">
      <dgm:prSet presAssocID="{7FD3D62B-4DE0-4FC4-A889-651CD57FF14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ooks"/>
        </a:ext>
      </dgm:extLst>
    </dgm:pt>
    <dgm:pt modelId="{745D5A1F-F4F6-4D32-99C5-44E5461D4C31}" type="pres">
      <dgm:prSet presAssocID="{7FD3D62B-4DE0-4FC4-A889-651CD57FF14B}" presName="spaceRect" presStyleCnt="0"/>
      <dgm:spPr/>
    </dgm:pt>
    <dgm:pt modelId="{6C77BE58-6C94-46FC-94CD-6D42237FF58F}" type="pres">
      <dgm:prSet presAssocID="{7FD3D62B-4DE0-4FC4-A889-651CD57FF14B}" presName="textRect" presStyleLbl="revTx" presStyleIdx="1" presStyleCnt="2">
        <dgm:presLayoutVars>
          <dgm:chMax val="1"/>
          <dgm:chPref val="1"/>
        </dgm:presLayoutVars>
      </dgm:prSet>
      <dgm:spPr/>
    </dgm:pt>
  </dgm:ptLst>
  <dgm:cxnLst>
    <dgm:cxn modelId="{210E7801-570A-448F-AA6B-5C235EF4A1C3}" type="presOf" srcId="{7FD3D62B-4DE0-4FC4-A889-651CD57FF14B}" destId="{6C77BE58-6C94-46FC-94CD-6D42237FF58F}" srcOrd="0" destOrd="0" presId="urn:microsoft.com/office/officeart/2018/2/layout/IconLabelList"/>
    <dgm:cxn modelId="{914BE056-7B05-40A9-9B9F-674DC50FDF8C}" type="presOf" srcId="{815F3D07-2FAE-45DD-90D0-FC48FDBD2369}" destId="{7F893DE6-AEF2-4343-BDB6-C0DE8B145E1D}" srcOrd="0" destOrd="0" presId="urn:microsoft.com/office/officeart/2018/2/layout/IconLabelList"/>
    <dgm:cxn modelId="{D9F90859-F2F4-4D87-8ECE-034BBD0DDE0B}" type="presOf" srcId="{18BA7BB5-8CDD-4EB4-8EE3-DA8593241E10}" destId="{BD51CF6C-45E4-4F4C-A7D3-774F98F0629E}" srcOrd="0" destOrd="0" presId="urn:microsoft.com/office/officeart/2018/2/layout/IconLabelList"/>
    <dgm:cxn modelId="{CC81457E-7C36-49C5-AD9C-2D974B2CAAD4}" srcId="{18BA7BB5-8CDD-4EB4-8EE3-DA8593241E10}" destId="{7FD3D62B-4DE0-4FC4-A889-651CD57FF14B}" srcOrd="1" destOrd="0" parTransId="{11AD79D4-FCF9-47A8-A6E4-847E188DE0BB}" sibTransId="{A259FEA6-992E-42CA-A5FD-29378691FC19}"/>
    <dgm:cxn modelId="{2105A1A1-4939-49BE-AC65-B6B326853A26}" srcId="{18BA7BB5-8CDD-4EB4-8EE3-DA8593241E10}" destId="{815F3D07-2FAE-45DD-90D0-FC48FDBD2369}" srcOrd="0" destOrd="0" parTransId="{0550D08F-8B37-4FA2-B8DA-D816301E92BB}" sibTransId="{0E2DB75D-8B51-42DC-A003-FDE233A2EEF4}"/>
    <dgm:cxn modelId="{A5525E10-2672-4AB5-83F5-1CDF2B04BDEB}" type="presParOf" srcId="{BD51CF6C-45E4-4F4C-A7D3-774F98F0629E}" destId="{A7FF86E5-E144-47A0-BD99-A151E2566D7A}" srcOrd="0" destOrd="0" presId="urn:microsoft.com/office/officeart/2018/2/layout/IconLabelList"/>
    <dgm:cxn modelId="{A0A958B6-E6F7-4D97-AC58-9F437A48BFDD}" type="presParOf" srcId="{A7FF86E5-E144-47A0-BD99-A151E2566D7A}" destId="{54FA28C0-FE45-444A-BBF5-1786F5C174E7}" srcOrd="0" destOrd="0" presId="urn:microsoft.com/office/officeart/2018/2/layout/IconLabelList"/>
    <dgm:cxn modelId="{7F3D73D1-261E-4C52-A001-6B95C19BAE6A}" type="presParOf" srcId="{A7FF86E5-E144-47A0-BD99-A151E2566D7A}" destId="{1BC4C7CF-15AC-4571-AD94-1FA93A1AC1DF}" srcOrd="1" destOrd="0" presId="urn:microsoft.com/office/officeart/2018/2/layout/IconLabelList"/>
    <dgm:cxn modelId="{D28BB1B2-5C0A-46ED-A869-7095E9899002}" type="presParOf" srcId="{A7FF86E5-E144-47A0-BD99-A151E2566D7A}" destId="{7F893DE6-AEF2-4343-BDB6-C0DE8B145E1D}" srcOrd="2" destOrd="0" presId="urn:microsoft.com/office/officeart/2018/2/layout/IconLabelList"/>
    <dgm:cxn modelId="{20C0CCFA-EC92-43F0-99D2-A31A5A751C1E}" type="presParOf" srcId="{BD51CF6C-45E4-4F4C-A7D3-774F98F0629E}" destId="{B4E5727A-1A52-4FBE-B908-CCE6A28C112E}" srcOrd="1" destOrd="0" presId="urn:microsoft.com/office/officeart/2018/2/layout/IconLabelList"/>
    <dgm:cxn modelId="{C7A6D20C-5EA7-4BC9-89A1-793F0A4C0EB2}" type="presParOf" srcId="{BD51CF6C-45E4-4F4C-A7D3-774F98F0629E}" destId="{D90A82DF-2CD9-4B07-9A69-C1F746B052DB}" srcOrd="2" destOrd="0" presId="urn:microsoft.com/office/officeart/2018/2/layout/IconLabelList"/>
    <dgm:cxn modelId="{CFCF3BD0-A12A-4822-9CD0-94AB2684E2E8}" type="presParOf" srcId="{D90A82DF-2CD9-4B07-9A69-C1F746B052DB}" destId="{E491BFDF-3C49-4853-98DD-663791EF10B9}" srcOrd="0" destOrd="0" presId="urn:microsoft.com/office/officeart/2018/2/layout/IconLabelList"/>
    <dgm:cxn modelId="{2A88E9F2-E893-43CC-9A84-825C460EE043}" type="presParOf" srcId="{D90A82DF-2CD9-4B07-9A69-C1F746B052DB}" destId="{745D5A1F-F4F6-4D32-99C5-44E5461D4C31}" srcOrd="1" destOrd="0" presId="urn:microsoft.com/office/officeart/2018/2/layout/IconLabelList"/>
    <dgm:cxn modelId="{F6D515BA-2B1A-423F-9B9C-0D965CF80675}" type="presParOf" srcId="{D90A82DF-2CD9-4B07-9A69-C1F746B052DB}" destId="{6C77BE58-6C94-46FC-94CD-6D42237FF58F}"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63EC601-F25E-488E-AD47-B3B18965CAB9}"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0FA4B946-1232-47A8-9190-232441FCE6A6}">
      <dgm:prSet/>
      <dgm:spPr/>
      <dgm:t>
        <a:bodyPr/>
        <a:lstStyle/>
        <a:p>
          <a:r>
            <a:rPr lang="en-US" b="1"/>
            <a:t>Equity – Whether we examine closely Citywide data or district-wide, there is always one constant: when disaggregated, our most vulnerable students' data show the greatest needs.</a:t>
          </a:r>
          <a:endParaRPr lang="en-US"/>
        </a:p>
      </dgm:t>
    </dgm:pt>
    <dgm:pt modelId="{B07E1647-C18E-4AD3-B4E6-4B949574B48A}" type="parTrans" cxnId="{53181ECA-AACA-4703-8CBD-B2F8485A41A5}">
      <dgm:prSet/>
      <dgm:spPr/>
      <dgm:t>
        <a:bodyPr/>
        <a:lstStyle/>
        <a:p>
          <a:endParaRPr lang="en-US"/>
        </a:p>
      </dgm:t>
    </dgm:pt>
    <dgm:pt modelId="{2A6F97A8-BCBA-44BC-A01B-E8CB8765191E}" type="sibTrans" cxnId="{53181ECA-AACA-4703-8CBD-B2F8485A41A5}">
      <dgm:prSet/>
      <dgm:spPr/>
      <dgm:t>
        <a:bodyPr/>
        <a:lstStyle/>
        <a:p>
          <a:endParaRPr lang="en-US"/>
        </a:p>
      </dgm:t>
    </dgm:pt>
    <dgm:pt modelId="{DE70BCA3-46BA-44FF-8ABD-C8C17873BFAD}">
      <dgm:prSet/>
      <dgm:spPr/>
      <dgm:t>
        <a:bodyPr/>
        <a:lstStyle/>
        <a:p>
          <a:r>
            <a:rPr lang="en-US" b="1"/>
            <a:t>MWBE (Minority Women-owned Business Entreprises) - MWBE and Employment Fairs</a:t>
          </a:r>
          <a:endParaRPr lang="en-US"/>
        </a:p>
      </dgm:t>
    </dgm:pt>
    <dgm:pt modelId="{DE98D2D1-9178-421D-B14C-1594600D23D0}" type="parTrans" cxnId="{501B7FBF-D4B8-4833-9F35-281B8E703AAC}">
      <dgm:prSet/>
      <dgm:spPr/>
      <dgm:t>
        <a:bodyPr/>
        <a:lstStyle/>
        <a:p>
          <a:endParaRPr lang="en-US"/>
        </a:p>
      </dgm:t>
    </dgm:pt>
    <dgm:pt modelId="{56A6DA90-01C7-4B65-A7C6-F5BDC3CDBA35}" type="sibTrans" cxnId="{501B7FBF-D4B8-4833-9F35-281B8E703AAC}">
      <dgm:prSet/>
      <dgm:spPr/>
      <dgm:t>
        <a:bodyPr/>
        <a:lstStyle/>
        <a:p>
          <a:endParaRPr lang="en-US"/>
        </a:p>
      </dgm:t>
    </dgm:pt>
    <dgm:pt modelId="{6928B64A-1C95-4E4C-A68A-11BB0A4ECC4F}" type="pres">
      <dgm:prSet presAssocID="{663EC601-F25E-488E-AD47-B3B18965CAB9}" presName="hierChild1" presStyleCnt="0">
        <dgm:presLayoutVars>
          <dgm:chPref val="1"/>
          <dgm:dir/>
          <dgm:animOne val="branch"/>
          <dgm:animLvl val="lvl"/>
          <dgm:resizeHandles/>
        </dgm:presLayoutVars>
      </dgm:prSet>
      <dgm:spPr/>
    </dgm:pt>
    <dgm:pt modelId="{837CF0FD-CAB5-4826-B496-6092C0814D59}" type="pres">
      <dgm:prSet presAssocID="{0FA4B946-1232-47A8-9190-232441FCE6A6}" presName="hierRoot1" presStyleCnt="0"/>
      <dgm:spPr/>
    </dgm:pt>
    <dgm:pt modelId="{46410AA0-FBD2-4E15-A0BB-3DD436E7744C}" type="pres">
      <dgm:prSet presAssocID="{0FA4B946-1232-47A8-9190-232441FCE6A6}" presName="composite" presStyleCnt="0"/>
      <dgm:spPr/>
    </dgm:pt>
    <dgm:pt modelId="{C75A62FA-3BBD-43A1-82DE-5D0F13A1057D}" type="pres">
      <dgm:prSet presAssocID="{0FA4B946-1232-47A8-9190-232441FCE6A6}" presName="background" presStyleLbl="node0" presStyleIdx="0" presStyleCnt="2"/>
      <dgm:spPr/>
    </dgm:pt>
    <dgm:pt modelId="{3E67A1D5-4CCF-4AB2-970D-781C57033A94}" type="pres">
      <dgm:prSet presAssocID="{0FA4B946-1232-47A8-9190-232441FCE6A6}" presName="text" presStyleLbl="fgAcc0" presStyleIdx="0" presStyleCnt="2">
        <dgm:presLayoutVars>
          <dgm:chPref val="3"/>
        </dgm:presLayoutVars>
      </dgm:prSet>
      <dgm:spPr/>
    </dgm:pt>
    <dgm:pt modelId="{4A479CE5-89C2-42AE-9140-75BC3F774E8A}" type="pres">
      <dgm:prSet presAssocID="{0FA4B946-1232-47A8-9190-232441FCE6A6}" presName="hierChild2" presStyleCnt="0"/>
      <dgm:spPr/>
    </dgm:pt>
    <dgm:pt modelId="{FE24A609-988F-4BB8-9323-37AB2DEEBCB7}" type="pres">
      <dgm:prSet presAssocID="{DE70BCA3-46BA-44FF-8ABD-C8C17873BFAD}" presName="hierRoot1" presStyleCnt="0"/>
      <dgm:spPr/>
    </dgm:pt>
    <dgm:pt modelId="{ED679054-FF5A-495A-845A-DA45CD91EC0C}" type="pres">
      <dgm:prSet presAssocID="{DE70BCA3-46BA-44FF-8ABD-C8C17873BFAD}" presName="composite" presStyleCnt="0"/>
      <dgm:spPr/>
    </dgm:pt>
    <dgm:pt modelId="{AFEE7309-566B-466B-AE82-AADA9FB65306}" type="pres">
      <dgm:prSet presAssocID="{DE70BCA3-46BA-44FF-8ABD-C8C17873BFAD}" presName="background" presStyleLbl="node0" presStyleIdx="1" presStyleCnt="2"/>
      <dgm:spPr/>
    </dgm:pt>
    <dgm:pt modelId="{3701E02F-6427-4F63-9425-10A633B4E59D}" type="pres">
      <dgm:prSet presAssocID="{DE70BCA3-46BA-44FF-8ABD-C8C17873BFAD}" presName="text" presStyleLbl="fgAcc0" presStyleIdx="1" presStyleCnt="2">
        <dgm:presLayoutVars>
          <dgm:chPref val="3"/>
        </dgm:presLayoutVars>
      </dgm:prSet>
      <dgm:spPr/>
    </dgm:pt>
    <dgm:pt modelId="{52FB905D-5B83-4692-8B67-E642129138CA}" type="pres">
      <dgm:prSet presAssocID="{DE70BCA3-46BA-44FF-8ABD-C8C17873BFAD}" presName="hierChild2" presStyleCnt="0"/>
      <dgm:spPr/>
    </dgm:pt>
  </dgm:ptLst>
  <dgm:cxnLst>
    <dgm:cxn modelId="{729CEA05-8E3D-4D60-B437-8B0D9F227345}" type="presOf" srcId="{0FA4B946-1232-47A8-9190-232441FCE6A6}" destId="{3E67A1D5-4CCF-4AB2-970D-781C57033A94}" srcOrd="0" destOrd="0" presId="urn:microsoft.com/office/officeart/2005/8/layout/hierarchy1"/>
    <dgm:cxn modelId="{1144E72E-EEFF-4502-9B0B-D34321D1253D}" type="presOf" srcId="{DE70BCA3-46BA-44FF-8ABD-C8C17873BFAD}" destId="{3701E02F-6427-4F63-9425-10A633B4E59D}" srcOrd="0" destOrd="0" presId="urn:microsoft.com/office/officeart/2005/8/layout/hierarchy1"/>
    <dgm:cxn modelId="{CD3D4B9E-3FF0-44B4-B1BE-5A0AE4D95E90}" type="presOf" srcId="{663EC601-F25E-488E-AD47-B3B18965CAB9}" destId="{6928B64A-1C95-4E4C-A68A-11BB0A4ECC4F}" srcOrd="0" destOrd="0" presId="urn:microsoft.com/office/officeart/2005/8/layout/hierarchy1"/>
    <dgm:cxn modelId="{501B7FBF-D4B8-4833-9F35-281B8E703AAC}" srcId="{663EC601-F25E-488E-AD47-B3B18965CAB9}" destId="{DE70BCA3-46BA-44FF-8ABD-C8C17873BFAD}" srcOrd="1" destOrd="0" parTransId="{DE98D2D1-9178-421D-B14C-1594600D23D0}" sibTransId="{56A6DA90-01C7-4B65-A7C6-F5BDC3CDBA35}"/>
    <dgm:cxn modelId="{53181ECA-AACA-4703-8CBD-B2F8485A41A5}" srcId="{663EC601-F25E-488E-AD47-B3B18965CAB9}" destId="{0FA4B946-1232-47A8-9190-232441FCE6A6}" srcOrd="0" destOrd="0" parTransId="{B07E1647-C18E-4AD3-B4E6-4B949574B48A}" sibTransId="{2A6F97A8-BCBA-44BC-A01B-E8CB8765191E}"/>
    <dgm:cxn modelId="{892062E8-F6AD-47D8-877B-5F0FC1A00896}" type="presParOf" srcId="{6928B64A-1C95-4E4C-A68A-11BB0A4ECC4F}" destId="{837CF0FD-CAB5-4826-B496-6092C0814D59}" srcOrd="0" destOrd="0" presId="urn:microsoft.com/office/officeart/2005/8/layout/hierarchy1"/>
    <dgm:cxn modelId="{13C24428-F097-43F9-9E52-F8E110EE3D90}" type="presParOf" srcId="{837CF0FD-CAB5-4826-B496-6092C0814D59}" destId="{46410AA0-FBD2-4E15-A0BB-3DD436E7744C}" srcOrd="0" destOrd="0" presId="urn:microsoft.com/office/officeart/2005/8/layout/hierarchy1"/>
    <dgm:cxn modelId="{3E83E923-D165-4A74-9E72-BB77E886CAAD}" type="presParOf" srcId="{46410AA0-FBD2-4E15-A0BB-3DD436E7744C}" destId="{C75A62FA-3BBD-43A1-82DE-5D0F13A1057D}" srcOrd="0" destOrd="0" presId="urn:microsoft.com/office/officeart/2005/8/layout/hierarchy1"/>
    <dgm:cxn modelId="{DE966A58-D05A-432D-96BC-0F072DCEF9D6}" type="presParOf" srcId="{46410AA0-FBD2-4E15-A0BB-3DD436E7744C}" destId="{3E67A1D5-4CCF-4AB2-970D-781C57033A94}" srcOrd="1" destOrd="0" presId="urn:microsoft.com/office/officeart/2005/8/layout/hierarchy1"/>
    <dgm:cxn modelId="{23B98620-300F-47D9-8C66-B6CED4DB566D}" type="presParOf" srcId="{837CF0FD-CAB5-4826-B496-6092C0814D59}" destId="{4A479CE5-89C2-42AE-9140-75BC3F774E8A}" srcOrd="1" destOrd="0" presId="urn:microsoft.com/office/officeart/2005/8/layout/hierarchy1"/>
    <dgm:cxn modelId="{AC4BC197-8610-4184-800E-97B7ACA9FEC2}" type="presParOf" srcId="{6928B64A-1C95-4E4C-A68A-11BB0A4ECC4F}" destId="{FE24A609-988F-4BB8-9323-37AB2DEEBCB7}" srcOrd="1" destOrd="0" presId="urn:microsoft.com/office/officeart/2005/8/layout/hierarchy1"/>
    <dgm:cxn modelId="{A806A0C7-A94F-4A22-8050-E32DCCE47CCB}" type="presParOf" srcId="{FE24A609-988F-4BB8-9323-37AB2DEEBCB7}" destId="{ED679054-FF5A-495A-845A-DA45CD91EC0C}" srcOrd="0" destOrd="0" presId="urn:microsoft.com/office/officeart/2005/8/layout/hierarchy1"/>
    <dgm:cxn modelId="{E40B56F3-83DA-4088-B5F8-CD90FFDAB1CB}" type="presParOf" srcId="{ED679054-FF5A-495A-845A-DA45CD91EC0C}" destId="{AFEE7309-566B-466B-AE82-AADA9FB65306}" srcOrd="0" destOrd="0" presId="urn:microsoft.com/office/officeart/2005/8/layout/hierarchy1"/>
    <dgm:cxn modelId="{53591A68-BB9C-4A56-8930-0706260FFFCB}" type="presParOf" srcId="{ED679054-FF5A-495A-845A-DA45CD91EC0C}" destId="{3701E02F-6427-4F63-9425-10A633B4E59D}" srcOrd="1" destOrd="0" presId="urn:microsoft.com/office/officeart/2005/8/layout/hierarchy1"/>
    <dgm:cxn modelId="{AA722CFC-DB80-49A4-A14B-268C9A588139}" type="presParOf" srcId="{FE24A609-988F-4BB8-9323-37AB2DEEBCB7}" destId="{52FB905D-5B83-4692-8B67-E642129138C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3DEE92-8B11-46AB-B90D-E23767E86977}">
      <dsp:nvSpPr>
        <dsp:cNvPr id="0" name=""/>
        <dsp:cNvSpPr/>
      </dsp:nvSpPr>
      <dsp:spPr>
        <a:xfrm>
          <a:off x="0" y="653795"/>
          <a:ext cx="4937760" cy="120700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F4227A-EDCE-4137-A1E2-F42B5BC35F92}">
      <dsp:nvSpPr>
        <dsp:cNvPr id="0" name=""/>
        <dsp:cNvSpPr/>
      </dsp:nvSpPr>
      <dsp:spPr>
        <a:xfrm>
          <a:off x="365119" y="925372"/>
          <a:ext cx="663854" cy="6638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C7E505-D945-45C1-92B5-7183E556C4A9}">
      <dsp:nvSpPr>
        <dsp:cNvPr id="0" name=""/>
        <dsp:cNvSpPr/>
      </dsp:nvSpPr>
      <dsp:spPr>
        <a:xfrm>
          <a:off x="1394094" y="653795"/>
          <a:ext cx="3543665" cy="1207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742" tIns="127742" rIns="127742" bIns="127742" numCol="1" spcCol="1270" anchor="ctr" anchorCtr="0">
          <a:noAutofit/>
        </a:bodyPr>
        <a:lstStyle/>
        <a:p>
          <a:pPr marL="0" lvl="0" indent="0" algn="l" defTabSz="666750">
            <a:lnSpc>
              <a:spcPct val="100000"/>
            </a:lnSpc>
            <a:spcBef>
              <a:spcPct val="0"/>
            </a:spcBef>
            <a:spcAft>
              <a:spcPct val="35000"/>
            </a:spcAft>
            <a:buNone/>
          </a:pPr>
          <a:r>
            <a:rPr lang="en-US" sz="1500" b="1" kern="1200"/>
            <a:t>STEAM – Our math data, as was the citywide data, experienced a dip. </a:t>
          </a:r>
          <a:endParaRPr lang="en-US" sz="1500" kern="1200"/>
        </a:p>
      </dsp:txBody>
      <dsp:txXfrm>
        <a:off x="1394094" y="653795"/>
        <a:ext cx="3543665" cy="1207008"/>
      </dsp:txXfrm>
    </dsp:sp>
    <dsp:sp modelId="{4338A7EA-8258-4B17-BAC8-4B424F4AE4DB}">
      <dsp:nvSpPr>
        <dsp:cNvPr id="0" name=""/>
        <dsp:cNvSpPr/>
      </dsp:nvSpPr>
      <dsp:spPr>
        <a:xfrm>
          <a:off x="0" y="2162556"/>
          <a:ext cx="4937760" cy="120700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F9123F-5249-4C8D-B0A9-80A3B0E68FF5}">
      <dsp:nvSpPr>
        <dsp:cNvPr id="0" name=""/>
        <dsp:cNvSpPr/>
      </dsp:nvSpPr>
      <dsp:spPr>
        <a:xfrm>
          <a:off x="365119" y="2434132"/>
          <a:ext cx="663854" cy="6638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2724A6-1818-4C2F-A56E-0A3CBAD65490}">
      <dsp:nvSpPr>
        <dsp:cNvPr id="0" name=""/>
        <dsp:cNvSpPr/>
      </dsp:nvSpPr>
      <dsp:spPr>
        <a:xfrm>
          <a:off x="1394094" y="2162556"/>
          <a:ext cx="3543665" cy="1207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742" tIns="127742" rIns="127742" bIns="127742" numCol="1" spcCol="1270" anchor="ctr" anchorCtr="0">
          <a:noAutofit/>
        </a:bodyPr>
        <a:lstStyle/>
        <a:p>
          <a:pPr marL="0" lvl="0" indent="0" algn="l" defTabSz="666750">
            <a:lnSpc>
              <a:spcPct val="100000"/>
            </a:lnSpc>
            <a:spcBef>
              <a:spcPct val="0"/>
            </a:spcBef>
            <a:spcAft>
              <a:spcPct val="35000"/>
            </a:spcAft>
            <a:buNone/>
          </a:pPr>
          <a:r>
            <a:rPr lang="en-US" sz="1500" b="1" kern="1200"/>
            <a:t>MLLs (Multilingual Learners) - Our Multilingual Learners' achievement data have lagged behind some of their English-speaking peers for too long. </a:t>
          </a:r>
          <a:endParaRPr lang="en-US" sz="1500" kern="1200"/>
        </a:p>
      </dsp:txBody>
      <dsp:txXfrm>
        <a:off x="1394094" y="2162556"/>
        <a:ext cx="3543665" cy="12070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FA28C0-FE45-444A-BBF5-1786F5C174E7}">
      <dsp:nvSpPr>
        <dsp:cNvPr id="0" name=""/>
        <dsp:cNvSpPr/>
      </dsp:nvSpPr>
      <dsp:spPr>
        <a:xfrm>
          <a:off x="686458" y="927923"/>
          <a:ext cx="987187" cy="987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893DE6-AEF2-4343-BDB6-C0DE8B145E1D}">
      <dsp:nvSpPr>
        <dsp:cNvPr id="0" name=""/>
        <dsp:cNvSpPr/>
      </dsp:nvSpPr>
      <dsp:spPr>
        <a:xfrm>
          <a:off x="83176" y="2240436"/>
          <a:ext cx="2193750"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kern="1200"/>
            <a:t>Students with IEPs -  As with our ELL achievement data, although increased, our SWI's achievement data have lagged behind some of their peers.</a:t>
          </a:r>
          <a:endParaRPr lang="en-US" sz="1100" kern="1200"/>
        </a:p>
      </dsp:txBody>
      <dsp:txXfrm>
        <a:off x="83176" y="2240436"/>
        <a:ext cx="2193750" cy="855000"/>
      </dsp:txXfrm>
    </dsp:sp>
    <dsp:sp modelId="{E491BFDF-3C49-4853-98DD-663791EF10B9}">
      <dsp:nvSpPr>
        <dsp:cNvPr id="0" name=""/>
        <dsp:cNvSpPr/>
      </dsp:nvSpPr>
      <dsp:spPr>
        <a:xfrm>
          <a:off x="3264114" y="927923"/>
          <a:ext cx="987187" cy="987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77BE58-6C94-46FC-94CD-6D42237FF58F}">
      <dsp:nvSpPr>
        <dsp:cNvPr id="0" name=""/>
        <dsp:cNvSpPr/>
      </dsp:nvSpPr>
      <dsp:spPr>
        <a:xfrm>
          <a:off x="2660833" y="2240436"/>
          <a:ext cx="2193750"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kern="1200"/>
            <a:t>Improved Literacy Practices – although our district-wide </a:t>
          </a:r>
          <a:endParaRPr lang="en-US" sz="1100" kern="1200"/>
        </a:p>
      </dsp:txBody>
      <dsp:txXfrm>
        <a:off x="2660833" y="2240436"/>
        <a:ext cx="2193750" cy="855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5A62FA-3BBD-43A1-82DE-5D0F13A1057D}">
      <dsp:nvSpPr>
        <dsp:cNvPr id="0" name=""/>
        <dsp:cNvSpPr/>
      </dsp:nvSpPr>
      <dsp:spPr>
        <a:xfrm>
          <a:off x="602" y="1228295"/>
          <a:ext cx="2115666" cy="134344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67A1D5-4CCF-4AB2-970D-781C57033A94}">
      <dsp:nvSpPr>
        <dsp:cNvPr id="0" name=""/>
        <dsp:cNvSpPr/>
      </dsp:nvSpPr>
      <dsp:spPr>
        <a:xfrm>
          <a:off x="235676" y="1451616"/>
          <a:ext cx="2115666" cy="134344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a:t>Equity – Whether we examine closely Citywide data or district-wide, there is always one constant: when disaggregated, our most vulnerable students' data show the greatest needs.</a:t>
          </a:r>
          <a:endParaRPr lang="en-US" sz="1200" kern="1200"/>
        </a:p>
      </dsp:txBody>
      <dsp:txXfrm>
        <a:off x="275024" y="1490964"/>
        <a:ext cx="2036970" cy="1264752"/>
      </dsp:txXfrm>
    </dsp:sp>
    <dsp:sp modelId="{AFEE7309-566B-466B-AE82-AADA9FB65306}">
      <dsp:nvSpPr>
        <dsp:cNvPr id="0" name=""/>
        <dsp:cNvSpPr/>
      </dsp:nvSpPr>
      <dsp:spPr>
        <a:xfrm>
          <a:off x="2586417" y="1228295"/>
          <a:ext cx="2115666" cy="134344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01E02F-6427-4F63-9425-10A633B4E59D}">
      <dsp:nvSpPr>
        <dsp:cNvPr id="0" name=""/>
        <dsp:cNvSpPr/>
      </dsp:nvSpPr>
      <dsp:spPr>
        <a:xfrm>
          <a:off x="2821491" y="1451616"/>
          <a:ext cx="2115666" cy="134344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a:t>MWBE (Minority Women-owned Business Entreprises) - MWBE and Employment Fairs</a:t>
          </a:r>
          <a:endParaRPr lang="en-US" sz="1200" kern="1200"/>
        </a:p>
      </dsp:txBody>
      <dsp:txXfrm>
        <a:off x="2860839" y="1490964"/>
        <a:ext cx="2036970" cy="126475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C367CE-181F-4FC4-A094-353060EC040B}" type="datetimeFigureOut">
              <a:rPr lang="en-US" smtClean="0"/>
              <a:t>12/22/22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A7D71A-2E93-48D2-91AD-16EA729A3270}" type="slidenum">
              <a:rPr lang="en-US" smtClean="0"/>
              <a:t>‹#›</a:t>
            </a:fld>
            <a:endParaRPr lang="en-US"/>
          </a:p>
        </p:txBody>
      </p:sp>
    </p:spTree>
    <p:extLst>
      <p:ext uri="{BB962C8B-B14F-4D97-AF65-F5344CB8AC3E}">
        <p14:creationId xmlns:p14="http://schemas.microsoft.com/office/powerpoint/2010/main" val="3166501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cs typeface="Calibri"/>
            </a:endParaRPr>
          </a:p>
        </p:txBody>
      </p:sp>
    </p:spTree>
    <p:extLst>
      <p:ext uri="{BB962C8B-B14F-4D97-AF65-F5344CB8AC3E}">
        <p14:creationId xmlns:p14="http://schemas.microsoft.com/office/powerpoint/2010/main" val="4069207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shows the various </a:t>
            </a:r>
            <a:r>
              <a:rPr lang="en-US" b="1"/>
              <a:t>IEP classifications</a:t>
            </a:r>
            <a:r>
              <a:rPr lang="en-US"/>
              <a:t> in our district.  The most common classification is </a:t>
            </a:r>
            <a:r>
              <a:rPr lang="en-US" b="1"/>
              <a:t>Speech or Language Impaired, followed by Learning Disability</a:t>
            </a:r>
            <a:r>
              <a:rPr lang="en-US"/>
              <a:t>. </a:t>
            </a:r>
          </a:p>
          <a:p>
            <a:r>
              <a:rPr lang="en-US">
                <a:cs typeface="Calibri"/>
              </a:rPr>
              <a:t>CSP – Comparable Service Plan. This is created for students with an out of state IEP in order for them to receive their services.</a:t>
            </a:r>
          </a:p>
          <a:p>
            <a:r>
              <a:rPr lang="en-US"/>
              <a:t>The next box (right side) indicates the demographic overview of our student population.  91% of students are receiving their program recommendations. 94% are fully linked with a licensed SE teacher in the correct subject,  language and program type. 6% may be due to language issues or awaiting program. 95% are receiving their related service recommendations. 5% may be due to lack of providers with specific language requirements. </a:t>
            </a:r>
            <a:endParaRPr lang="en-US">
              <a:cs typeface="Calibri"/>
            </a:endParaRPr>
          </a:p>
        </p:txBody>
      </p:sp>
      <p:sp>
        <p:nvSpPr>
          <p:cNvPr id="4" name="Slide Number Placeholder 3"/>
          <p:cNvSpPr>
            <a:spLocks noGrp="1"/>
          </p:cNvSpPr>
          <p:nvPr>
            <p:ph type="sldNum" sz="quarter" idx="5"/>
          </p:nvPr>
        </p:nvSpPr>
        <p:spPr/>
        <p:txBody>
          <a:bodyPr/>
          <a:lstStyle/>
          <a:p>
            <a:fld id="{00A7D71A-2E93-48D2-91AD-16EA729A3270}" type="slidenum">
              <a:rPr lang="en-US" smtClean="0"/>
              <a:t>20</a:t>
            </a:fld>
            <a:endParaRPr lang="en-US"/>
          </a:p>
        </p:txBody>
      </p:sp>
    </p:spTree>
    <p:extLst>
      <p:ext uri="{BB962C8B-B14F-4D97-AF65-F5344CB8AC3E}">
        <p14:creationId xmlns:p14="http://schemas.microsoft.com/office/powerpoint/2010/main" val="2747378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D28 currently exceeds the city which is at 79.92%. We are at 91% of students fully receiving their services.  8.73% of students are partially receiving their services and .36% are not receiving any services.  There are always changes to IEPs and this may not have been updated as yet; errors in programming; lack of certified SE teachers or lack of bilingual classes.  </a:t>
            </a:r>
          </a:p>
        </p:txBody>
      </p:sp>
      <p:sp>
        <p:nvSpPr>
          <p:cNvPr id="4" name="Slide Number Placeholder 3"/>
          <p:cNvSpPr>
            <a:spLocks noGrp="1"/>
          </p:cNvSpPr>
          <p:nvPr>
            <p:ph type="sldNum" sz="quarter" idx="5"/>
          </p:nvPr>
        </p:nvSpPr>
        <p:spPr/>
        <p:txBody>
          <a:bodyPr/>
          <a:lstStyle/>
          <a:p>
            <a:fld id="{00A7D71A-2E93-48D2-91AD-16EA729A3270}" type="slidenum">
              <a:rPr lang="en-US" smtClean="0"/>
              <a:t>21</a:t>
            </a:fld>
            <a:endParaRPr lang="en-US"/>
          </a:p>
        </p:txBody>
      </p:sp>
    </p:spTree>
    <p:extLst>
      <p:ext uri="{BB962C8B-B14F-4D97-AF65-F5344CB8AC3E}">
        <p14:creationId xmlns:p14="http://schemas.microsoft.com/office/powerpoint/2010/main" val="13516403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a:t>
            </a:r>
            <a:r>
              <a:rPr lang="en-US" b="1" dirty="0">
                <a:cs typeface="Calibri"/>
              </a:rPr>
              <a:t>Queens District</a:t>
            </a:r>
            <a:r>
              <a:rPr lang="en-US" dirty="0">
                <a:cs typeface="Calibri"/>
              </a:rPr>
              <a:t>, D28 is ranking 3rd in Math  and 4th in ELA </a:t>
            </a:r>
          </a:p>
        </p:txBody>
      </p:sp>
      <p:sp>
        <p:nvSpPr>
          <p:cNvPr id="4" name="Slide Number Placeholder 3"/>
          <p:cNvSpPr>
            <a:spLocks noGrp="1"/>
          </p:cNvSpPr>
          <p:nvPr>
            <p:ph type="sldNum" sz="quarter" idx="5"/>
          </p:nvPr>
        </p:nvSpPr>
        <p:spPr/>
        <p:txBody>
          <a:bodyPr/>
          <a:lstStyle/>
          <a:p>
            <a:fld id="{00A7D71A-2E93-48D2-91AD-16EA729A3270}" type="slidenum">
              <a:rPr lang="en-US" smtClean="0"/>
              <a:t>25</a:t>
            </a:fld>
            <a:endParaRPr lang="en-US"/>
          </a:p>
        </p:txBody>
      </p:sp>
    </p:spTree>
    <p:extLst>
      <p:ext uri="{BB962C8B-B14F-4D97-AF65-F5344CB8AC3E}">
        <p14:creationId xmlns:p14="http://schemas.microsoft.com/office/powerpoint/2010/main" val="466624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lnSpc>
                <a:spcPct val="90000"/>
              </a:lnSpc>
              <a:spcBef>
                <a:spcPts val="1200"/>
              </a:spcBef>
              <a:spcAft>
                <a:spcPts val="200"/>
              </a:spcAft>
            </a:pPr>
            <a:endParaRPr lang="en-US">
              <a:cs typeface="Calibri"/>
            </a:endParaRPr>
          </a:p>
        </p:txBody>
      </p:sp>
      <p:sp>
        <p:nvSpPr>
          <p:cNvPr id="4" name="Slide Number Placeholder 3"/>
          <p:cNvSpPr>
            <a:spLocks noGrp="1"/>
          </p:cNvSpPr>
          <p:nvPr>
            <p:ph type="sldNum" sz="quarter" idx="5"/>
          </p:nvPr>
        </p:nvSpPr>
        <p:spPr/>
        <p:txBody>
          <a:bodyPr/>
          <a:lstStyle/>
          <a:p>
            <a:fld id="{00A7D71A-2E93-48D2-91AD-16EA729A3270}" type="slidenum">
              <a:rPr lang="en-US" smtClean="0"/>
              <a:t>28</a:t>
            </a:fld>
            <a:endParaRPr lang="en-US"/>
          </a:p>
        </p:txBody>
      </p:sp>
    </p:spTree>
    <p:extLst>
      <p:ext uri="{BB962C8B-B14F-4D97-AF65-F5344CB8AC3E}">
        <p14:creationId xmlns:p14="http://schemas.microsoft.com/office/powerpoint/2010/main" val="5169474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lnSpc>
                <a:spcPct val="90000"/>
              </a:lnSpc>
              <a:spcBef>
                <a:spcPts val="1200"/>
              </a:spcBef>
              <a:spcAft>
                <a:spcPts val="200"/>
              </a:spcAft>
            </a:pPr>
            <a:endParaRPr lang="en-US">
              <a:cs typeface="Calibri"/>
            </a:endParaRPr>
          </a:p>
        </p:txBody>
      </p:sp>
      <p:sp>
        <p:nvSpPr>
          <p:cNvPr id="4" name="Slide Number Placeholder 3"/>
          <p:cNvSpPr>
            <a:spLocks noGrp="1"/>
          </p:cNvSpPr>
          <p:nvPr>
            <p:ph type="sldNum" sz="quarter" idx="5"/>
          </p:nvPr>
        </p:nvSpPr>
        <p:spPr/>
        <p:txBody>
          <a:bodyPr/>
          <a:lstStyle/>
          <a:p>
            <a:fld id="{00A7D71A-2E93-48D2-91AD-16EA729A3270}" type="slidenum">
              <a:rPr lang="en-US" smtClean="0"/>
              <a:t>29</a:t>
            </a:fld>
            <a:endParaRPr lang="en-US"/>
          </a:p>
        </p:txBody>
      </p:sp>
    </p:spTree>
    <p:extLst>
      <p:ext uri="{BB962C8B-B14F-4D97-AF65-F5344CB8AC3E}">
        <p14:creationId xmlns:p14="http://schemas.microsoft.com/office/powerpoint/2010/main" val="1483109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Working collaboratively to achieve school level outcomes.</a:t>
            </a:r>
          </a:p>
          <a:p>
            <a:r>
              <a:rPr lang="en-US">
                <a:cs typeface="Calibri"/>
              </a:rPr>
              <a:t>Individualized support</a:t>
            </a:r>
          </a:p>
        </p:txBody>
      </p:sp>
      <p:sp>
        <p:nvSpPr>
          <p:cNvPr id="4" name="Slide Number Placeholder 3"/>
          <p:cNvSpPr>
            <a:spLocks noGrp="1"/>
          </p:cNvSpPr>
          <p:nvPr>
            <p:ph type="sldNum" sz="quarter" idx="5"/>
          </p:nvPr>
        </p:nvSpPr>
        <p:spPr/>
        <p:txBody>
          <a:bodyPr/>
          <a:lstStyle/>
          <a:p>
            <a:fld id="{00A7D71A-2E93-48D2-91AD-16EA729A3270}" type="slidenum">
              <a:rPr lang="en-US" smtClean="0"/>
              <a:t>32</a:t>
            </a:fld>
            <a:endParaRPr lang="en-US"/>
          </a:p>
        </p:txBody>
      </p:sp>
    </p:spTree>
    <p:extLst>
      <p:ext uri="{BB962C8B-B14F-4D97-AF65-F5344CB8AC3E}">
        <p14:creationId xmlns:p14="http://schemas.microsoft.com/office/powerpoint/2010/main" val="3635094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IS OUR SCHOOL IMPROVEMENT PLAN...STRATEGIC LEADERSHIP SUPPORT.</a:t>
            </a:r>
          </a:p>
          <a:p>
            <a:r>
              <a:rPr lang="en-US" dirty="0">
                <a:cs typeface="Calibri"/>
              </a:rPr>
              <a:t>We are doing 10 schools this year....Leaders agree it is positive and impactful.</a:t>
            </a:r>
          </a:p>
          <a:p>
            <a:endParaRPr lang="en-US">
              <a:cs typeface="Calibri"/>
            </a:endParaRPr>
          </a:p>
        </p:txBody>
      </p:sp>
      <p:sp>
        <p:nvSpPr>
          <p:cNvPr id="4" name="Slide Number Placeholder 3"/>
          <p:cNvSpPr>
            <a:spLocks noGrp="1"/>
          </p:cNvSpPr>
          <p:nvPr>
            <p:ph type="sldNum" sz="quarter" idx="5"/>
          </p:nvPr>
        </p:nvSpPr>
        <p:spPr/>
        <p:txBody>
          <a:bodyPr/>
          <a:lstStyle/>
          <a:p>
            <a:fld id="{00A7D71A-2E93-48D2-91AD-16EA729A3270}" type="slidenum">
              <a:rPr lang="en-US" smtClean="0"/>
              <a:t>33</a:t>
            </a:fld>
            <a:endParaRPr lang="en-US"/>
          </a:p>
        </p:txBody>
      </p:sp>
    </p:spTree>
    <p:extLst>
      <p:ext uri="{BB962C8B-B14F-4D97-AF65-F5344CB8AC3E}">
        <p14:creationId xmlns:p14="http://schemas.microsoft.com/office/powerpoint/2010/main" val="899596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cs typeface="Calibri"/>
            </a:endParaRPr>
          </a:p>
        </p:txBody>
      </p:sp>
    </p:spTree>
    <p:extLst>
      <p:ext uri="{BB962C8B-B14F-4D97-AF65-F5344CB8AC3E}">
        <p14:creationId xmlns:p14="http://schemas.microsoft.com/office/powerpoint/2010/main" val="2313855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723856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8% of not fully matched yet may be due to re-evaluations with IEPs and teachers with specific language that is difficult to recruit however, paraprofessionals with the language is attached to support student learning.  </a:t>
            </a:r>
          </a:p>
        </p:txBody>
      </p:sp>
      <p:sp>
        <p:nvSpPr>
          <p:cNvPr id="4" name="Slide Number Placeholder 3"/>
          <p:cNvSpPr>
            <a:spLocks noGrp="1"/>
          </p:cNvSpPr>
          <p:nvPr>
            <p:ph type="sldNum" sz="quarter" idx="5"/>
          </p:nvPr>
        </p:nvSpPr>
        <p:spPr/>
        <p:txBody>
          <a:bodyPr/>
          <a:lstStyle/>
          <a:p>
            <a:fld id="{00A7D71A-2E93-48D2-91AD-16EA729A3270}" type="slidenum">
              <a:rPr lang="en-US" smtClean="0"/>
              <a:t>9</a:t>
            </a:fld>
            <a:endParaRPr lang="en-US"/>
          </a:p>
        </p:txBody>
      </p:sp>
    </p:spTree>
    <p:extLst>
      <p:ext uri="{BB962C8B-B14F-4D97-AF65-F5344CB8AC3E}">
        <p14:creationId xmlns:p14="http://schemas.microsoft.com/office/powerpoint/2010/main" val="2664019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Leading Queens South in the program service linkage and number 2 ranking in the city.  </a:t>
            </a:r>
            <a:endParaRPr lang="en-US"/>
          </a:p>
          <a:p>
            <a:r>
              <a:rPr lang="en-US">
                <a:cs typeface="Calibri"/>
              </a:rPr>
              <a:t>6% maybe due to re-evaluation of IEPs and language specific recommendations for teachers who are difficult to recruit which is an overall city issues.</a:t>
            </a:r>
            <a:endParaRPr lang="en-US"/>
          </a:p>
        </p:txBody>
      </p:sp>
      <p:sp>
        <p:nvSpPr>
          <p:cNvPr id="4" name="Slide Number Placeholder 3"/>
          <p:cNvSpPr>
            <a:spLocks noGrp="1"/>
          </p:cNvSpPr>
          <p:nvPr>
            <p:ph type="sldNum" sz="quarter" idx="5"/>
          </p:nvPr>
        </p:nvSpPr>
        <p:spPr/>
        <p:txBody>
          <a:bodyPr/>
          <a:lstStyle/>
          <a:p>
            <a:fld id="{00A7D71A-2E93-48D2-91AD-16EA729A3270}" type="slidenum">
              <a:rPr lang="en-US" smtClean="0"/>
              <a:t>10</a:t>
            </a:fld>
            <a:endParaRPr lang="en-US"/>
          </a:p>
        </p:txBody>
      </p:sp>
    </p:spTree>
    <p:extLst>
      <p:ext uri="{BB962C8B-B14F-4D97-AF65-F5344CB8AC3E}">
        <p14:creationId xmlns:p14="http://schemas.microsoft.com/office/powerpoint/2010/main" val="906316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updated</a:t>
            </a:r>
          </a:p>
        </p:txBody>
      </p:sp>
    </p:spTree>
    <p:extLst>
      <p:ext uri="{BB962C8B-B14F-4D97-AF65-F5344CB8AC3E}">
        <p14:creationId xmlns:p14="http://schemas.microsoft.com/office/powerpoint/2010/main" val="2388160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District focus on DISCUSSION PROTOCOLS</a:t>
            </a:r>
            <a:endParaRPr lang="en-US" dirty="0"/>
          </a:p>
          <a:p>
            <a:r>
              <a:rPr lang="en-US" dirty="0"/>
              <a:t>More exposure to Tier 2 &amp; 3 academic language</a:t>
            </a:r>
            <a:endParaRPr lang="en-US" dirty="0">
              <a:cs typeface="Calibri" panose="020F0502020204030204"/>
            </a:endParaRPr>
          </a:p>
          <a:p>
            <a:r>
              <a:rPr lang="en-US" dirty="0"/>
              <a:t>ILT Inquiry</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00A7D71A-2E93-48D2-91AD-16EA729A3270}" type="slidenum">
              <a:rPr lang="en-US" smtClean="0"/>
              <a:t>15</a:t>
            </a:fld>
            <a:endParaRPr lang="en-US"/>
          </a:p>
        </p:txBody>
      </p:sp>
    </p:spTree>
    <p:extLst>
      <p:ext uri="{BB962C8B-B14F-4D97-AF65-F5344CB8AC3E}">
        <p14:creationId xmlns:p14="http://schemas.microsoft.com/office/powerpoint/2010/main" val="1473590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updated</a:t>
            </a:r>
          </a:p>
        </p:txBody>
      </p:sp>
    </p:spTree>
    <p:extLst>
      <p:ext uri="{BB962C8B-B14F-4D97-AF65-F5344CB8AC3E}">
        <p14:creationId xmlns:p14="http://schemas.microsoft.com/office/powerpoint/2010/main" val="2685511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Spiral of geometry standards beginning earlier in the year</a:t>
            </a:r>
          </a:p>
          <a:p>
            <a:r>
              <a:rPr lang="en-US" dirty="0">
                <a:cs typeface="Calibri"/>
              </a:rPr>
              <a:t>Exposing of math concepts from early childhood to build stronger skill</a:t>
            </a:r>
          </a:p>
          <a:p>
            <a:r>
              <a:rPr lang="en-US" dirty="0">
                <a:cs typeface="Calibri"/>
              </a:rPr>
              <a:t>ILT Inquiry</a:t>
            </a:r>
          </a:p>
        </p:txBody>
      </p:sp>
      <p:sp>
        <p:nvSpPr>
          <p:cNvPr id="4" name="Slide Number Placeholder 3"/>
          <p:cNvSpPr>
            <a:spLocks noGrp="1"/>
          </p:cNvSpPr>
          <p:nvPr>
            <p:ph type="sldNum" sz="quarter" idx="5"/>
          </p:nvPr>
        </p:nvSpPr>
        <p:spPr/>
        <p:txBody>
          <a:bodyPr/>
          <a:lstStyle/>
          <a:p>
            <a:fld id="{00A7D71A-2E93-48D2-91AD-16EA729A3270}" type="slidenum">
              <a:rPr lang="en-US" smtClean="0"/>
              <a:t>19</a:t>
            </a:fld>
            <a:endParaRPr lang="en-US"/>
          </a:p>
        </p:txBody>
      </p:sp>
    </p:spTree>
    <p:extLst>
      <p:ext uri="{BB962C8B-B14F-4D97-AF65-F5344CB8AC3E}">
        <p14:creationId xmlns:p14="http://schemas.microsoft.com/office/powerpoint/2010/main" val="3070669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88D38747-4367-4BD2-8D51-C97E202738E2}" type="datetime1">
              <a:rPr lang="en-US" smtClean="0"/>
              <a:t>12/22/22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6144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7E833E-1B6D-415F-AD29-75AE8C43BD0D}" type="datetime1">
              <a:rPr lang="en-US" smtClean="0"/>
              <a:t>12/22/22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880790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52596F-08A7-4B70-989A-F2B1CF31E66B}" type="datetime1">
              <a:rPr lang="en-US" smtClean="0"/>
              <a:t>12/22/22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58431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0881429C-1F6B-4343-B27F-07D88A19B70B}" type="datetimeFigureOut">
              <a:rPr lang="en-US" smtClean="0"/>
              <a:t>12/22/22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8A7473-C7E0-4E17-970D-D7249C20D550}" type="slidenum">
              <a:rPr lang="en-US" smtClean="0"/>
              <a:t>‹#›</a:t>
            </a:fld>
            <a:endParaRPr lang="en-US"/>
          </a:p>
        </p:txBody>
      </p:sp>
    </p:spTree>
    <p:extLst>
      <p:ext uri="{BB962C8B-B14F-4D97-AF65-F5344CB8AC3E}">
        <p14:creationId xmlns:p14="http://schemas.microsoft.com/office/powerpoint/2010/main" val="35698895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0881429C-1F6B-4343-B27F-07D88A19B70B}" type="datetimeFigureOut">
              <a:rPr lang="en-US" smtClean="0"/>
              <a:t>12/22/22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8A7473-C7E0-4E17-970D-D7249C20D550}" type="slidenum">
              <a:rPr lang="en-US" smtClean="0"/>
              <a:t>‹#›</a:t>
            </a:fld>
            <a:endParaRPr lang="en-US"/>
          </a:p>
        </p:txBody>
      </p:sp>
    </p:spTree>
    <p:extLst>
      <p:ext uri="{BB962C8B-B14F-4D97-AF65-F5344CB8AC3E}">
        <p14:creationId xmlns:p14="http://schemas.microsoft.com/office/powerpoint/2010/main" val="36199518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0881429C-1F6B-4343-B27F-07D88A19B70B}" type="datetimeFigureOut">
              <a:rPr lang="en-US" smtClean="0"/>
              <a:t>12/22/22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8A7473-C7E0-4E17-970D-D7249C20D550}" type="slidenum">
              <a:rPr lang="en-US" smtClean="0"/>
              <a:t>‹#›</a:t>
            </a:fld>
            <a:endParaRPr lang="en-US"/>
          </a:p>
        </p:txBody>
      </p:sp>
    </p:spTree>
    <p:extLst>
      <p:ext uri="{BB962C8B-B14F-4D97-AF65-F5344CB8AC3E}">
        <p14:creationId xmlns:p14="http://schemas.microsoft.com/office/powerpoint/2010/main" val="15008593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0881429C-1F6B-4343-B27F-07D88A19B70B}" type="datetimeFigureOut">
              <a:rPr lang="en-US" smtClean="0"/>
              <a:t>12/22/22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8A7473-C7E0-4E17-970D-D7249C20D550}" type="slidenum">
              <a:rPr lang="en-US" smtClean="0"/>
              <a:t>‹#›</a:t>
            </a:fld>
            <a:endParaRPr lang="en-US"/>
          </a:p>
        </p:txBody>
      </p:sp>
    </p:spTree>
    <p:extLst>
      <p:ext uri="{BB962C8B-B14F-4D97-AF65-F5344CB8AC3E}">
        <p14:creationId xmlns:p14="http://schemas.microsoft.com/office/powerpoint/2010/main" val="1025595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C55A3C-5767-4844-A0A3-83778C2E5409}" type="datetime1">
              <a:rPr lang="en-US" smtClean="0"/>
              <a:t>12/22/22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557879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12/22/22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941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FCD27C-8599-43EF-BA1D-14DDC1946E06}" type="datetime1">
              <a:rPr lang="en-US" smtClean="0"/>
              <a:t>12/22/22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646991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343D99-809A-49C0-96E5-4250D0B498EE}" type="datetime1">
              <a:rPr lang="en-US" smtClean="0"/>
              <a:t>12/22/22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301155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43DE9B-B678-4EFB-BB7D-A4370204A0B0}" type="datetime1">
              <a:rPr lang="en-US" smtClean="0"/>
              <a:t>12/22/22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087881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68812DA-F765-4142-A6A3-A8ED7235E082}" type="datetime1">
              <a:rPr lang="en-US" smtClean="0"/>
              <a:t>12/22/22</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765384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E0277FD-7DE6-41D4-930D-AC99F5AFE54E}" type="datetime1">
              <a:rPr lang="en-US" smtClean="0"/>
              <a:t>12/22/22</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637583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12/22/22</a:t>
            </a:fld>
            <a:endParaRPr lang="en-US"/>
          </a:p>
        </p:txBody>
      </p:sp>
      <p:sp>
        <p:nvSpPr>
          <p:cNvPr id="6" name="Footer Placeholder 5"/>
          <p:cNvSpPr>
            <a:spLocks noGrp="1"/>
          </p:cNvSpPr>
          <p:nvPr>
            <p:ph type="ftr" sz="quarter" idx="11"/>
          </p:nvPr>
        </p:nvSpPr>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771080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073ED0CC-082F-4160-86E5-0D6041F12778}" type="datetime1">
              <a:rPr lang="en-US" smtClean="0"/>
              <a:t>12/22/22</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A98EE3D-8CD1-4C3F-BD1C-C98C9596463C}"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644907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3" r:id="rId14"/>
    <p:sldLayoutId id="2147483714" r:id="rId15"/>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2" Type="http://schemas.microsoft.com/office/2018/10/relationships/comments" Target="../comments/modernComment_11D_9D8A35FA.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B68258-A6CB-FF87-F991-60F71BB8405E}"/>
              </a:ext>
            </a:extLst>
          </p:cNvPr>
          <p:cNvSpPr>
            <a:spLocks noGrp="1"/>
          </p:cNvSpPr>
          <p:nvPr>
            <p:ph type="ctrTitle"/>
          </p:nvPr>
        </p:nvSpPr>
        <p:spPr>
          <a:xfrm>
            <a:off x="5289754" y="639097"/>
            <a:ext cx="6253317" cy="3686015"/>
          </a:xfrm>
        </p:spPr>
        <p:txBody>
          <a:bodyPr>
            <a:normAutofit/>
          </a:bodyPr>
          <a:lstStyle/>
          <a:p>
            <a:r>
              <a:rPr lang="en-US" sz="6800" dirty="0"/>
              <a:t>District 28 Superintendent’s Report</a:t>
            </a:r>
          </a:p>
        </p:txBody>
      </p:sp>
      <p:sp>
        <p:nvSpPr>
          <p:cNvPr id="3" name="Subtitle 2">
            <a:extLst>
              <a:ext uri="{FF2B5EF4-FFF2-40B4-BE49-F238E27FC236}">
                <a16:creationId xmlns:a16="http://schemas.microsoft.com/office/drawing/2014/main" id="{DE437177-ECA3-ACA6-AFD7-39460BCADFB0}"/>
              </a:ext>
            </a:extLst>
          </p:cNvPr>
          <p:cNvSpPr>
            <a:spLocks noGrp="1"/>
          </p:cNvSpPr>
          <p:nvPr>
            <p:ph type="subTitle" idx="1"/>
          </p:nvPr>
        </p:nvSpPr>
        <p:spPr>
          <a:xfrm>
            <a:off x="5289753" y="4455621"/>
            <a:ext cx="6269347" cy="1238616"/>
          </a:xfrm>
        </p:spPr>
        <p:txBody>
          <a:bodyPr>
            <a:normAutofit/>
          </a:bodyPr>
          <a:lstStyle/>
          <a:p>
            <a:r>
              <a:rPr lang="en-US">
                <a:solidFill>
                  <a:schemeClr val="tx1">
                    <a:lumMod val="85000"/>
                    <a:lumOff val="15000"/>
                  </a:schemeClr>
                </a:solidFill>
              </a:rPr>
              <a:t>November 3, 2022</a:t>
            </a:r>
          </a:p>
        </p:txBody>
      </p:sp>
      <p:pic>
        <p:nvPicPr>
          <p:cNvPr id="4" name="Picture 3" descr="A tree with flowers&#10;&#10;Description automatically generated with low confidence">
            <a:extLst>
              <a:ext uri="{FF2B5EF4-FFF2-40B4-BE49-F238E27FC236}">
                <a16:creationId xmlns:a16="http://schemas.microsoft.com/office/drawing/2014/main" id="{A70B3792-634D-AFBA-C461-104EAE934B6D}"/>
              </a:ext>
            </a:extLst>
          </p:cNvPr>
          <p:cNvPicPr>
            <a:picLocks noChangeAspect="1"/>
          </p:cNvPicPr>
          <p:nvPr/>
        </p:nvPicPr>
        <p:blipFill rotWithShape="1">
          <a:blip r:embed="rId2"/>
          <a:srcRect l="17586" r="14824"/>
          <a:stretch/>
        </p:blipFill>
        <p:spPr>
          <a:xfrm>
            <a:off x="-1" y="10"/>
            <a:ext cx="4635315" cy="6857989"/>
          </a:xfrm>
          <a:prstGeom prst="rect">
            <a:avLst/>
          </a:prstGeom>
        </p:spPr>
      </p:pic>
      <p:cxnSp>
        <p:nvCxnSpPr>
          <p:cNvPr id="11" name="Straight Connector 10">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2616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3AE84-352E-DBEB-CF5E-B17BD769C227}"/>
              </a:ext>
            </a:extLst>
          </p:cNvPr>
          <p:cNvSpPr>
            <a:spLocks noGrp="1"/>
          </p:cNvSpPr>
          <p:nvPr>
            <p:ph type="title"/>
          </p:nvPr>
        </p:nvSpPr>
        <p:spPr/>
        <p:txBody>
          <a:bodyPr/>
          <a:lstStyle/>
          <a:p>
            <a:pPr algn="ctr"/>
            <a:r>
              <a:rPr lang="en-US">
                <a:cs typeface="Calibri Light"/>
              </a:rPr>
              <a:t>Program Service Linkage Queens South by District as of 11/03/22 </a:t>
            </a:r>
          </a:p>
        </p:txBody>
      </p:sp>
      <p:graphicFrame>
        <p:nvGraphicFramePr>
          <p:cNvPr id="5" name="Content Placeholder 4">
            <a:extLst>
              <a:ext uri="{FF2B5EF4-FFF2-40B4-BE49-F238E27FC236}">
                <a16:creationId xmlns:a16="http://schemas.microsoft.com/office/drawing/2014/main" id="{4AD4F060-7DFF-3972-8EA3-DCA20075C398}"/>
              </a:ext>
            </a:extLst>
          </p:cNvPr>
          <p:cNvGraphicFramePr>
            <a:graphicFrameLocks noGrp="1"/>
          </p:cNvGraphicFramePr>
          <p:nvPr>
            <p:ph idx="1"/>
            <p:extLst>
              <p:ext uri="{D42A27DB-BD31-4B8C-83A1-F6EECF244321}">
                <p14:modId xmlns:p14="http://schemas.microsoft.com/office/powerpoint/2010/main" val="1767251979"/>
              </p:ext>
            </p:extLst>
          </p:nvPr>
        </p:nvGraphicFramePr>
        <p:xfrm>
          <a:off x="1096963" y="1846263"/>
          <a:ext cx="10058399" cy="2149729"/>
        </p:xfrm>
        <a:graphic>
          <a:graphicData uri="http://schemas.openxmlformats.org/drawingml/2006/table">
            <a:tbl>
              <a:tblPr firstRow="1" firstCol="1" bandRow="1">
                <a:tableStyleId>{5C22544A-7EE6-4342-B048-85BDC9FD1C3A}</a:tableStyleId>
              </a:tblPr>
              <a:tblGrid>
                <a:gridCol w="3447535">
                  <a:extLst>
                    <a:ext uri="{9D8B030D-6E8A-4147-A177-3AD203B41FA5}">
                      <a16:colId xmlns:a16="http://schemas.microsoft.com/office/drawing/2014/main" val="3504898231"/>
                    </a:ext>
                  </a:extLst>
                </a:gridCol>
                <a:gridCol w="2557848">
                  <a:extLst>
                    <a:ext uri="{9D8B030D-6E8A-4147-A177-3AD203B41FA5}">
                      <a16:colId xmlns:a16="http://schemas.microsoft.com/office/drawing/2014/main" val="470897721"/>
                    </a:ext>
                  </a:extLst>
                </a:gridCol>
                <a:gridCol w="2026508">
                  <a:extLst>
                    <a:ext uri="{9D8B030D-6E8A-4147-A177-3AD203B41FA5}">
                      <a16:colId xmlns:a16="http://schemas.microsoft.com/office/drawing/2014/main" val="3163496180"/>
                    </a:ext>
                  </a:extLst>
                </a:gridCol>
                <a:gridCol w="2026508">
                  <a:extLst>
                    <a:ext uri="{9D8B030D-6E8A-4147-A177-3AD203B41FA5}">
                      <a16:colId xmlns:a16="http://schemas.microsoft.com/office/drawing/2014/main" val="1964719963"/>
                    </a:ext>
                  </a:extLst>
                </a:gridCol>
              </a:tblGrid>
              <a:tr h="982735">
                <a:tc>
                  <a:txBody>
                    <a:bodyPr/>
                    <a:lstStyle/>
                    <a:p>
                      <a:pPr algn="ctr">
                        <a:spcAft>
                          <a:spcPts val="0"/>
                        </a:spcAft>
                      </a:pPr>
                      <a:r>
                        <a:rPr lang="en-US" sz="1600">
                          <a:effectLst/>
                        </a:rPr>
                        <a:t>SUPERINTENDENT</a:t>
                      </a:r>
                    </a:p>
                  </a:txBody>
                  <a:tcPr marL="68580" marR="68580" marT="9525" marB="9525" anchor="ctr"/>
                </a:tc>
                <a:tc>
                  <a:txBody>
                    <a:bodyPr/>
                    <a:lstStyle/>
                    <a:p>
                      <a:pPr algn="ctr">
                        <a:spcAft>
                          <a:spcPts val="0"/>
                        </a:spcAft>
                      </a:pPr>
                      <a:r>
                        <a:rPr lang="en-US" sz="1600">
                          <a:effectLst/>
                        </a:rPr>
                        <a:t>TOTAL MANDATES </a:t>
                      </a:r>
                      <a:endParaRPr lang="en-US">
                        <a:effectLst/>
                      </a:endParaRPr>
                    </a:p>
                  </a:txBody>
                  <a:tcPr marL="68580" marR="68580" marT="9525" marB="9525" anchor="ctr"/>
                </a:tc>
                <a:tc>
                  <a:txBody>
                    <a:bodyPr/>
                    <a:lstStyle/>
                    <a:p>
                      <a:pPr algn="ctr">
                        <a:spcAft>
                          <a:spcPts val="0"/>
                        </a:spcAft>
                      </a:pPr>
                      <a:r>
                        <a:rPr lang="en-US" sz="1600">
                          <a:effectLst/>
                        </a:rPr>
                        <a:t>TOTAL MANDATES FULLY MATCHED</a:t>
                      </a:r>
                    </a:p>
                  </a:txBody>
                  <a:tcPr marL="68580" marR="68580" marT="9525" marB="9525" anchor="ctr"/>
                </a:tc>
                <a:tc>
                  <a:txBody>
                    <a:bodyPr/>
                    <a:lstStyle/>
                    <a:p>
                      <a:pPr algn="ctr">
                        <a:spcAft>
                          <a:spcPts val="0"/>
                        </a:spcAft>
                      </a:pPr>
                      <a:r>
                        <a:rPr lang="en-US" sz="1600">
                          <a:effectLst/>
                        </a:rPr>
                        <a:t>% OF MANDATES FULLY MATCHED </a:t>
                      </a:r>
                      <a:endParaRPr lang="en-US">
                        <a:effectLst/>
                      </a:endParaRPr>
                    </a:p>
                  </a:txBody>
                  <a:tcPr marL="68580" marR="68580" marT="9525" marB="9525" anchor="ctr"/>
                </a:tc>
                <a:extLst>
                  <a:ext uri="{0D108BD9-81ED-4DB2-BD59-A6C34878D82A}">
                    <a16:rowId xmlns:a16="http://schemas.microsoft.com/office/drawing/2014/main" val="2561284663"/>
                  </a:ext>
                </a:extLst>
              </a:tr>
              <a:tr h="388998">
                <a:tc>
                  <a:txBody>
                    <a:bodyPr/>
                    <a:lstStyle/>
                    <a:p>
                      <a:pPr>
                        <a:spcAft>
                          <a:spcPts val="0"/>
                        </a:spcAft>
                      </a:pPr>
                      <a:r>
                        <a:rPr lang="en-US">
                          <a:effectLst/>
                        </a:rPr>
                        <a:t>BONDS, CRYSTAL</a:t>
                      </a:r>
                    </a:p>
                  </a:txBody>
                  <a:tcPr marL="68580" marR="68580" marT="9525" marB="9525" anchor="b"/>
                </a:tc>
                <a:tc>
                  <a:txBody>
                    <a:bodyPr/>
                    <a:lstStyle/>
                    <a:p>
                      <a:pPr algn="r">
                        <a:spcAft>
                          <a:spcPts val="0"/>
                        </a:spcAft>
                      </a:pPr>
                      <a:r>
                        <a:rPr lang="en-US">
                          <a:effectLst/>
                        </a:rPr>
                        <a:t>8707</a:t>
                      </a:r>
                    </a:p>
                  </a:txBody>
                  <a:tcPr marL="68580" marR="68580" marT="9525" marB="9525" anchor="b"/>
                </a:tc>
                <a:tc>
                  <a:txBody>
                    <a:bodyPr/>
                    <a:lstStyle/>
                    <a:p>
                      <a:pPr algn="r">
                        <a:spcAft>
                          <a:spcPts val="0"/>
                        </a:spcAft>
                      </a:pPr>
                      <a:r>
                        <a:rPr lang="en-US">
                          <a:effectLst/>
                        </a:rPr>
                        <a:t>8039</a:t>
                      </a:r>
                    </a:p>
                  </a:txBody>
                  <a:tcPr marL="68580" marR="68580" marT="9525" marB="9525" anchor="b"/>
                </a:tc>
                <a:tc>
                  <a:txBody>
                    <a:bodyPr/>
                    <a:lstStyle/>
                    <a:p>
                      <a:pPr algn="r">
                        <a:spcAft>
                          <a:spcPts val="0"/>
                        </a:spcAft>
                      </a:pPr>
                      <a:r>
                        <a:rPr lang="en-US">
                          <a:effectLst/>
                        </a:rPr>
                        <a:t>92%</a:t>
                      </a:r>
                    </a:p>
                  </a:txBody>
                  <a:tcPr marL="68580" marR="68580" marT="9525" marB="9525" anchor="b"/>
                </a:tc>
                <a:extLst>
                  <a:ext uri="{0D108BD9-81ED-4DB2-BD59-A6C34878D82A}">
                    <a16:rowId xmlns:a16="http://schemas.microsoft.com/office/drawing/2014/main" val="3113455219"/>
                  </a:ext>
                </a:extLst>
              </a:tr>
              <a:tr h="388998">
                <a:tc>
                  <a:txBody>
                    <a:bodyPr/>
                    <a:lstStyle/>
                    <a:p>
                      <a:pPr>
                        <a:spcAft>
                          <a:spcPts val="0"/>
                        </a:spcAft>
                      </a:pPr>
                      <a:r>
                        <a:rPr lang="en-US">
                          <a:effectLst/>
                        </a:rPr>
                        <a:t>NORMENT, DAVID</a:t>
                      </a:r>
                    </a:p>
                  </a:txBody>
                  <a:tcPr marL="68580" marR="68580" marT="9525" marB="9525" anchor="b"/>
                </a:tc>
                <a:tc>
                  <a:txBody>
                    <a:bodyPr/>
                    <a:lstStyle/>
                    <a:p>
                      <a:pPr algn="r">
                        <a:spcAft>
                          <a:spcPts val="0"/>
                        </a:spcAft>
                      </a:pPr>
                      <a:r>
                        <a:rPr lang="en-US">
                          <a:effectLst/>
                        </a:rPr>
                        <a:t>15161</a:t>
                      </a:r>
                    </a:p>
                  </a:txBody>
                  <a:tcPr marL="68580" marR="68580" marT="9525" marB="9525" anchor="b"/>
                </a:tc>
                <a:tc>
                  <a:txBody>
                    <a:bodyPr/>
                    <a:lstStyle/>
                    <a:p>
                      <a:pPr algn="r">
                        <a:spcAft>
                          <a:spcPts val="0"/>
                        </a:spcAft>
                      </a:pPr>
                      <a:r>
                        <a:rPr lang="en-US">
                          <a:effectLst/>
                        </a:rPr>
                        <a:t>13559</a:t>
                      </a:r>
                    </a:p>
                  </a:txBody>
                  <a:tcPr marL="68580" marR="68580" marT="9525" marB="9525" anchor="b"/>
                </a:tc>
                <a:tc>
                  <a:txBody>
                    <a:bodyPr/>
                    <a:lstStyle/>
                    <a:p>
                      <a:pPr algn="r">
                        <a:spcAft>
                          <a:spcPts val="0"/>
                        </a:spcAft>
                      </a:pPr>
                      <a:r>
                        <a:rPr lang="en-US">
                          <a:effectLst/>
                        </a:rPr>
                        <a:t>89%</a:t>
                      </a:r>
                    </a:p>
                  </a:txBody>
                  <a:tcPr marL="68580" marR="68580" marT="9525" marB="9525" anchor="b"/>
                </a:tc>
                <a:extLst>
                  <a:ext uri="{0D108BD9-81ED-4DB2-BD59-A6C34878D82A}">
                    <a16:rowId xmlns:a16="http://schemas.microsoft.com/office/drawing/2014/main" val="5374767"/>
                  </a:ext>
                </a:extLst>
              </a:tr>
              <a:tr h="388998">
                <a:tc>
                  <a:txBody>
                    <a:bodyPr/>
                    <a:lstStyle/>
                    <a:p>
                      <a:pPr>
                        <a:spcAft>
                          <a:spcPts val="0"/>
                        </a:spcAft>
                      </a:pPr>
                      <a:r>
                        <a:rPr lang="en-US">
                          <a:effectLst/>
                        </a:rPr>
                        <a:t>PATE, TAMMY</a:t>
                      </a:r>
                    </a:p>
                  </a:txBody>
                  <a:tcPr marL="68580" marR="68580" marT="9525" marB="9525" anchor="b"/>
                </a:tc>
                <a:tc>
                  <a:txBody>
                    <a:bodyPr/>
                    <a:lstStyle/>
                    <a:p>
                      <a:pPr algn="r">
                        <a:spcAft>
                          <a:spcPts val="0"/>
                        </a:spcAft>
                      </a:pPr>
                      <a:r>
                        <a:rPr lang="en-US">
                          <a:effectLst/>
                        </a:rPr>
                        <a:t>9540</a:t>
                      </a:r>
                    </a:p>
                  </a:txBody>
                  <a:tcPr marL="68580" marR="68580" marT="9525" marB="9525" anchor="b"/>
                </a:tc>
                <a:tc>
                  <a:txBody>
                    <a:bodyPr/>
                    <a:lstStyle/>
                    <a:p>
                      <a:pPr algn="r">
                        <a:spcAft>
                          <a:spcPts val="0"/>
                        </a:spcAft>
                      </a:pPr>
                      <a:r>
                        <a:rPr lang="en-US">
                          <a:effectLst/>
                        </a:rPr>
                        <a:t>8974</a:t>
                      </a:r>
                    </a:p>
                  </a:txBody>
                  <a:tcPr marL="68580" marR="68580" marT="9525" marB="9525" anchor="b"/>
                </a:tc>
                <a:tc>
                  <a:txBody>
                    <a:bodyPr/>
                    <a:lstStyle/>
                    <a:p>
                      <a:pPr algn="r">
                        <a:spcAft>
                          <a:spcPts val="0"/>
                        </a:spcAft>
                      </a:pPr>
                      <a:r>
                        <a:rPr lang="en-US">
                          <a:effectLst/>
                        </a:rPr>
                        <a:t>94%</a:t>
                      </a:r>
                    </a:p>
                  </a:txBody>
                  <a:tcPr marL="68580" marR="68580" marT="9525" marB="9525" anchor="b"/>
                </a:tc>
                <a:extLst>
                  <a:ext uri="{0D108BD9-81ED-4DB2-BD59-A6C34878D82A}">
                    <a16:rowId xmlns:a16="http://schemas.microsoft.com/office/drawing/2014/main" val="2943255862"/>
                  </a:ext>
                </a:extLst>
              </a:tr>
            </a:tbl>
          </a:graphicData>
        </a:graphic>
      </p:graphicFrame>
      <p:sp>
        <p:nvSpPr>
          <p:cNvPr id="6" name="Arrow: Left 5">
            <a:extLst>
              <a:ext uri="{FF2B5EF4-FFF2-40B4-BE49-F238E27FC236}">
                <a16:creationId xmlns:a16="http://schemas.microsoft.com/office/drawing/2014/main" id="{AB64CF9F-FB1D-0722-EA71-0233609A8467}"/>
              </a:ext>
            </a:extLst>
          </p:cNvPr>
          <p:cNvSpPr/>
          <p:nvPr/>
        </p:nvSpPr>
        <p:spPr>
          <a:xfrm>
            <a:off x="11253410" y="3577452"/>
            <a:ext cx="849923" cy="48846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4638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2066B-DD3E-DA4A-8DDF-3F96EC8A0AE4}"/>
              </a:ext>
            </a:extLst>
          </p:cNvPr>
          <p:cNvSpPr>
            <a:spLocks noGrp="1"/>
          </p:cNvSpPr>
          <p:nvPr>
            <p:ph type="title"/>
          </p:nvPr>
        </p:nvSpPr>
        <p:spPr>
          <a:xfrm>
            <a:off x="1524000" y="2235967"/>
            <a:ext cx="9144000" cy="1325700"/>
          </a:xfrm>
        </p:spPr>
        <p:txBody>
          <a:bodyPr>
            <a:noAutofit/>
          </a:bodyPr>
          <a:lstStyle/>
          <a:p>
            <a:pPr algn="ctr"/>
            <a:r>
              <a:rPr lang="en-US" sz="4800" b="1">
                <a:solidFill>
                  <a:schemeClr val="tx1"/>
                </a:solidFill>
                <a:latin typeface="Calibri Light" panose="020F0302020204030204" pitchFamily="34" charset="0"/>
                <a:cs typeface="Calibri Light" panose="020F0302020204030204" pitchFamily="34" charset="0"/>
              </a:rPr>
              <a:t>Elementary/Middle School </a:t>
            </a:r>
            <a:br>
              <a:rPr lang="en-US" sz="4800" b="1">
                <a:solidFill>
                  <a:schemeClr val="tx1"/>
                </a:solidFill>
                <a:latin typeface="Calibri Light" panose="020F0302020204030204" pitchFamily="34" charset="0"/>
                <a:cs typeface="Calibri Light" panose="020F0302020204030204" pitchFamily="34" charset="0"/>
              </a:rPr>
            </a:br>
            <a:r>
              <a:rPr lang="en-US" sz="4800" b="1">
                <a:solidFill>
                  <a:schemeClr val="tx1"/>
                </a:solidFill>
                <a:latin typeface="Calibri Light" panose="020F0302020204030204" pitchFamily="34" charset="0"/>
                <a:cs typeface="Calibri Light" panose="020F0302020204030204" pitchFamily="34" charset="0"/>
              </a:rPr>
              <a:t>Accountability Measures</a:t>
            </a:r>
          </a:p>
        </p:txBody>
      </p:sp>
    </p:spTree>
    <p:extLst>
      <p:ext uri="{BB962C8B-B14F-4D97-AF65-F5344CB8AC3E}">
        <p14:creationId xmlns:p14="http://schemas.microsoft.com/office/powerpoint/2010/main" val="2172433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A3549-AAD2-4102-A963-7D6860F4C76A}"/>
              </a:ext>
            </a:extLst>
          </p:cNvPr>
          <p:cNvSpPr>
            <a:spLocks noGrp="1"/>
          </p:cNvSpPr>
          <p:nvPr>
            <p:ph type="title"/>
          </p:nvPr>
        </p:nvSpPr>
        <p:spPr>
          <a:xfrm>
            <a:off x="1097280" y="286603"/>
            <a:ext cx="10058400" cy="780197"/>
          </a:xfrm>
        </p:spPr>
        <p:txBody>
          <a:bodyPr>
            <a:normAutofit/>
          </a:bodyPr>
          <a:lstStyle/>
          <a:p>
            <a:r>
              <a:rPr lang="en-US" sz="3600">
                <a:solidFill>
                  <a:srgbClr val="2C2CAE"/>
                </a:solidFill>
                <a:latin typeface="+mn-lt"/>
              </a:rPr>
              <a:t>Proficiency Rates for NYC Students in ELA by Borough</a:t>
            </a:r>
            <a:endParaRPr lang="en-US" sz="3600"/>
          </a:p>
        </p:txBody>
      </p:sp>
      <p:pic>
        <p:nvPicPr>
          <p:cNvPr id="4" name="Picture 3">
            <a:extLst>
              <a:ext uri="{FF2B5EF4-FFF2-40B4-BE49-F238E27FC236}">
                <a16:creationId xmlns:a16="http://schemas.microsoft.com/office/drawing/2014/main" id="{1A3FA511-E0A4-12C2-C3DF-D244FA5BF5BB}"/>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t="756" b="-1"/>
          <a:stretch/>
        </p:blipFill>
        <p:spPr>
          <a:xfrm>
            <a:off x="2310983" y="1915885"/>
            <a:ext cx="7570033" cy="4234543"/>
          </a:xfrm>
          <a:prstGeom prst="rect">
            <a:avLst/>
          </a:prstGeom>
          <a:ln w="19050">
            <a:solidFill>
              <a:srgbClr val="92D050"/>
            </a:solidFill>
          </a:ln>
        </p:spPr>
      </p:pic>
    </p:spTree>
    <p:extLst>
      <p:ext uri="{BB962C8B-B14F-4D97-AF65-F5344CB8AC3E}">
        <p14:creationId xmlns:p14="http://schemas.microsoft.com/office/powerpoint/2010/main" val="812129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72D69-57C7-95CE-F875-EE4B25D00570}"/>
              </a:ext>
            </a:extLst>
          </p:cNvPr>
          <p:cNvSpPr>
            <a:spLocks noGrp="1"/>
          </p:cNvSpPr>
          <p:nvPr>
            <p:ph type="title"/>
          </p:nvPr>
        </p:nvSpPr>
        <p:spPr>
          <a:xfrm>
            <a:off x="1066799" y="406347"/>
            <a:ext cx="10058400" cy="725768"/>
          </a:xfrm>
        </p:spPr>
        <p:txBody>
          <a:bodyPr>
            <a:normAutofit/>
          </a:bodyPr>
          <a:lstStyle/>
          <a:p>
            <a:r>
              <a:rPr lang="en-US" sz="3600">
                <a:solidFill>
                  <a:srgbClr val="2C2CAE"/>
                </a:solidFill>
                <a:latin typeface="+mn-lt"/>
              </a:rPr>
              <a:t>Proficiency Rates for NYC Students in Math by Borough</a:t>
            </a:r>
          </a:p>
        </p:txBody>
      </p:sp>
      <p:pic>
        <p:nvPicPr>
          <p:cNvPr id="4" name="Picture 3">
            <a:extLst>
              <a:ext uri="{FF2B5EF4-FFF2-40B4-BE49-F238E27FC236}">
                <a16:creationId xmlns:a16="http://schemas.microsoft.com/office/drawing/2014/main" id="{FA95C99E-FE26-4AFC-F788-4F45DA7D999C}"/>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a:xfrm>
            <a:off x="2153920" y="1817914"/>
            <a:ext cx="7884159" cy="4367503"/>
          </a:xfrm>
          <a:prstGeom prst="rect">
            <a:avLst/>
          </a:prstGeom>
          <a:ln w="19050">
            <a:solidFill>
              <a:schemeClr val="accent1"/>
            </a:solidFill>
          </a:ln>
        </p:spPr>
      </p:pic>
    </p:spTree>
    <p:extLst>
      <p:ext uri="{BB962C8B-B14F-4D97-AF65-F5344CB8AC3E}">
        <p14:creationId xmlns:p14="http://schemas.microsoft.com/office/powerpoint/2010/main" val="864307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9229" y="309510"/>
            <a:ext cx="11244941" cy="1090663"/>
          </a:xfrm>
        </p:spPr>
        <p:txBody>
          <a:bodyPr anchor="t">
            <a:noAutofit/>
          </a:bodyPr>
          <a:lstStyle/>
          <a:p>
            <a:pPr algn="ctr">
              <a:defRPr sz="1400" b="0" i="0" u="none" strike="noStrike" kern="1200" spc="0" baseline="0">
                <a:solidFill>
                  <a:prstClr val="black">
                    <a:lumMod val="65000"/>
                    <a:lumOff val="35000"/>
                  </a:prstClr>
                </a:solidFill>
                <a:latin typeface="+mn-lt"/>
                <a:ea typeface="+mn-ea"/>
                <a:cs typeface="+mn-cs"/>
              </a:defRPr>
            </a:pPr>
            <a:r>
              <a:rPr lang="en-US" sz="3200" b="1">
                <a:solidFill>
                  <a:srgbClr val="2C2CAE"/>
                </a:solidFill>
                <a:latin typeface="Calibri"/>
                <a:cs typeface="Calibri"/>
              </a:rPr>
              <a:t>District 28</a:t>
            </a:r>
            <a:r>
              <a:rPr lang="en-US" sz="3200">
                <a:solidFill>
                  <a:srgbClr val="2C2CAE"/>
                </a:solidFill>
                <a:latin typeface="Calibri"/>
                <a:cs typeface="Calibri"/>
              </a:rPr>
              <a:t> </a:t>
            </a:r>
            <a:r>
              <a:rPr lang="en-US" sz="3200" b="1">
                <a:solidFill>
                  <a:srgbClr val="2C2CAE"/>
                </a:solidFill>
                <a:latin typeface="Calibri"/>
                <a:cs typeface="Calibri"/>
              </a:rPr>
              <a:t>Proficiency Level Results on the NYS 2021-22 ELA </a:t>
            </a:r>
            <a:r>
              <a:rPr lang="en-US" sz="3200" b="1">
                <a:solidFill>
                  <a:srgbClr val="2C2CAE"/>
                </a:solidFill>
                <a:latin typeface="Calibri"/>
                <a:ea typeface="+mn-ea"/>
                <a:cs typeface="Calibri"/>
              </a:rPr>
              <a:t>Exam</a:t>
            </a:r>
            <a:br>
              <a:rPr lang="en-US" sz="3200" b="1">
                <a:solidFill>
                  <a:schemeClr val="tx1"/>
                </a:solidFill>
                <a:latin typeface="Calibri" panose="020F0502020204030204" pitchFamily="34" charset="0"/>
                <a:ea typeface="+mn-ea"/>
                <a:cs typeface="Calibri" panose="020F0502020204030204" pitchFamily="34" charset="0"/>
              </a:rPr>
            </a:br>
            <a:endParaRPr lang="en-US" sz="3200" b="1">
              <a:solidFill>
                <a:schemeClr val="tx1"/>
              </a:solidFill>
              <a:latin typeface="Calibri" panose="020F0502020204030204" pitchFamily="34" charset="0"/>
              <a:cs typeface="Calibri" panose="020F0502020204030204" pitchFamily="34" charset="0"/>
            </a:endParaRPr>
          </a:p>
        </p:txBody>
      </p:sp>
      <p:graphicFrame>
        <p:nvGraphicFramePr>
          <p:cNvPr id="3" name="Chart 2">
            <a:extLst>
              <a:ext uri="{FF2B5EF4-FFF2-40B4-BE49-F238E27FC236}">
                <a16:creationId xmlns:a16="http://schemas.microsoft.com/office/drawing/2014/main" id="{00000000-0008-0000-0200-000003000000}"/>
              </a:ext>
            </a:extLst>
          </p:cNvPr>
          <p:cNvGraphicFramePr>
            <a:graphicFrameLocks/>
          </p:cNvGraphicFramePr>
          <p:nvPr>
            <p:extLst>
              <p:ext uri="{D42A27DB-BD31-4B8C-83A1-F6EECF244321}">
                <p14:modId xmlns:p14="http://schemas.microsoft.com/office/powerpoint/2010/main" val="4114238611"/>
              </p:ext>
            </p:extLst>
          </p:nvPr>
        </p:nvGraphicFramePr>
        <p:xfrm>
          <a:off x="1457325" y="1132764"/>
          <a:ext cx="9624332" cy="51877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856927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B2CA6-DA6E-E8A6-13AD-74042740A476}"/>
              </a:ext>
            </a:extLst>
          </p:cNvPr>
          <p:cNvSpPr>
            <a:spLocks noGrp="1"/>
          </p:cNvSpPr>
          <p:nvPr>
            <p:ph type="title"/>
          </p:nvPr>
        </p:nvSpPr>
        <p:spPr>
          <a:xfrm>
            <a:off x="1097280" y="286603"/>
            <a:ext cx="10058400" cy="764275"/>
          </a:xfrm>
        </p:spPr>
        <p:txBody>
          <a:bodyPr>
            <a:normAutofit/>
          </a:bodyPr>
          <a:lstStyle/>
          <a:p>
            <a:r>
              <a:rPr lang="en-US" sz="3200" b="1">
                <a:solidFill>
                  <a:srgbClr val="2C2CAE"/>
                </a:solidFill>
                <a:latin typeface="Calibri"/>
                <a:cs typeface="Calibri"/>
              </a:rPr>
              <a:t>NYS 2021-22 ELA Exam: </a:t>
            </a:r>
            <a:r>
              <a:rPr lang="en-US" sz="3200" b="1">
                <a:solidFill>
                  <a:srgbClr val="2C2CAE"/>
                </a:solidFill>
                <a:latin typeface="Calibri"/>
                <a:ea typeface="+mn-ea"/>
                <a:cs typeface="Calibri"/>
              </a:rPr>
              <a:t>Performance Across Standards</a:t>
            </a:r>
            <a:endParaRPr lang="en-US" sz="3200"/>
          </a:p>
        </p:txBody>
      </p:sp>
      <p:graphicFrame>
        <p:nvGraphicFramePr>
          <p:cNvPr id="6" name="Chart 5">
            <a:extLst>
              <a:ext uri="{FF2B5EF4-FFF2-40B4-BE49-F238E27FC236}">
                <a16:creationId xmlns:a16="http://schemas.microsoft.com/office/drawing/2014/main" id="{05C9FDCD-E9C7-CF07-6998-5B0ACF94F51B}"/>
              </a:ext>
              <a:ext uri="{147F2762-F138-4A5C-976F-8EAC2B608ADB}">
                <a16:predDERef xmlns:a16="http://schemas.microsoft.com/office/drawing/2014/main" pred="{8BE33662-57D1-4A43-88E0-D403DF448563}"/>
              </a:ext>
            </a:extLst>
          </p:cNvPr>
          <p:cNvGraphicFramePr>
            <a:graphicFrameLocks/>
          </p:cNvGraphicFramePr>
          <p:nvPr>
            <p:extLst>
              <p:ext uri="{D42A27DB-BD31-4B8C-83A1-F6EECF244321}">
                <p14:modId xmlns:p14="http://schemas.microsoft.com/office/powerpoint/2010/main" val="3636101117"/>
              </p:ext>
            </p:extLst>
          </p:nvPr>
        </p:nvGraphicFramePr>
        <p:xfrm>
          <a:off x="1221627" y="1943100"/>
          <a:ext cx="9972316" cy="35404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45289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C40F4B7-6247-1D8B-F60E-6D30BE07B916}"/>
              </a:ext>
            </a:extLst>
          </p:cNvPr>
          <p:cNvSpPr>
            <a:spLocks noGrp="1"/>
          </p:cNvSpPr>
          <p:nvPr>
            <p:ph type="title"/>
          </p:nvPr>
        </p:nvSpPr>
        <p:spPr>
          <a:xfrm>
            <a:off x="704573" y="507189"/>
            <a:ext cx="3335628" cy="2287140"/>
          </a:xfrm>
        </p:spPr>
        <p:txBody>
          <a:bodyPr>
            <a:normAutofit/>
          </a:bodyPr>
          <a:lstStyle/>
          <a:p>
            <a:r>
              <a:rPr lang="en-US" sz="4000">
                <a:solidFill>
                  <a:srgbClr val="FFFFFF"/>
                </a:solidFill>
              </a:rPr>
              <a:t>iReady English Language Arts Screener</a:t>
            </a:r>
          </a:p>
        </p:txBody>
      </p:sp>
      <p:sp>
        <p:nvSpPr>
          <p:cNvPr id="15" name="Rectangle 14">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4">
            <a:extLst>
              <a:ext uri="{FF2B5EF4-FFF2-40B4-BE49-F238E27FC236}">
                <a16:creationId xmlns:a16="http://schemas.microsoft.com/office/drawing/2014/main" id="{90990E22-7463-C54B-CA5D-BE4507FE8ECB}"/>
              </a:ext>
            </a:extLst>
          </p:cNvPr>
          <p:cNvPicPr>
            <a:picLocks noChangeAspect="1"/>
          </p:cNvPicPr>
          <p:nvPr/>
        </p:nvPicPr>
        <p:blipFill rotWithShape="1">
          <a:blip r:embed="rId2"/>
          <a:srcRect t="3186" r="-1" b="-1"/>
          <a:stretch/>
        </p:blipFill>
        <p:spPr>
          <a:xfrm>
            <a:off x="4742017" y="640080"/>
            <a:ext cx="6798082" cy="5577840"/>
          </a:xfrm>
          <a:prstGeom prst="rect">
            <a:avLst/>
          </a:prstGeom>
        </p:spPr>
      </p:pic>
    </p:spTree>
    <p:extLst>
      <p:ext uri="{BB962C8B-B14F-4D97-AF65-F5344CB8AC3E}">
        <p14:creationId xmlns:p14="http://schemas.microsoft.com/office/powerpoint/2010/main" val="4036194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40F4B7-6247-1D8B-F60E-6D30BE07B916}"/>
              </a:ext>
            </a:extLst>
          </p:cNvPr>
          <p:cNvSpPr>
            <a:spLocks noGrp="1"/>
          </p:cNvSpPr>
          <p:nvPr>
            <p:ph type="title"/>
          </p:nvPr>
        </p:nvSpPr>
        <p:spPr>
          <a:xfrm>
            <a:off x="971584" y="210541"/>
            <a:ext cx="10567272" cy="785213"/>
          </a:xfrm>
        </p:spPr>
        <p:txBody>
          <a:bodyPr>
            <a:normAutofit/>
          </a:bodyPr>
          <a:lstStyle/>
          <a:p>
            <a:r>
              <a:rPr lang="en-US" sz="3700" b="1" dirty="0">
                <a:solidFill>
                  <a:srgbClr val="2C2CAE"/>
                </a:solidFill>
              </a:rPr>
              <a:t>Acadience Proficiency: </a:t>
            </a:r>
            <a:r>
              <a:rPr lang="en-US" sz="3700" b="1" dirty="0">
                <a:solidFill>
                  <a:srgbClr val="2C2CAE"/>
                </a:solidFill>
                <a:ea typeface="+mj-lt"/>
                <a:cs typeface="+mj-lt"/>
              </a:rPr>
              <a:t>K-2 Literacy Spotlight</a:t>
            </a:r>
            <a:endParaRPr lang="en-US" sz="3700" b="1" dirty="0">
              <a:solidFill>
                <a:srgbClr val="2C2CAE"/>
              </a:solidFill>
              <a:cs typeface="Calibri Light"/>
            </a:endParaRPr>
          </a:p>
        </p:txBody>
      </p:sp>
      <p:cxnSp>
        <p:nvCxnSpPr>
          <p:cNvPr id="23" name="Straight Connector 22">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2494A97F-DA14-4F9C-DF88-196CCA08711B}"/>
              </a:ext>
            </a:extLst>
          </p:cNvPr>
          <p:cNvSpPr>
            <a:spLocks noGrp="1"/>
          </p:cNvSpPr>
          <p:nvPr>
            <p:ph idx="1"/>
          </p:nvPr>
        </p:nvSpPr>
        <p:spPr>
          <a:xfrm>
            <a:off x="807609" y="1099319"/>
            <a:ext cx="10663728" cy="3187902"/>
          </a:xfrm>
        </p:spPr>
        <p:txBody>
          <a:bodyPr vert="horz" lIns="0" tIns="45720" rIns="0" bIns="45720" rtlCol="0" anchor="t">
            <a:normAutofit/>
          </a:bodyPr>
          <a:lstStyle/>
          <a:p>
            <a:r>
              <a:rPr lang="en-US" sz="1600" dirty="0">
                <a:cs typeface="Calibri"/>
              </a:rPr>
              <a:t>Our Early Literacy data demonstrates a sound start for our scholars.</a:t>
            </a:r>
          </a:p>
          <a:p>
            <a:r>
              <a:rPr lang="en-US" sz="1600" dirty="0">
                <a:ea typeface="+mn-lt"/>
                <a:cs typeface="+mn-lt"/>
              </a:rPr>
              <a:t>Acadience reading results at both the overall/“composite” score level and at the individual component/“measure” level. Note that individual “measures” vary by grade. Districtwide and citywide results are also included for reference. The Acadience reading measures for K-2 included in this workbook are:</a:t>
            </a:r>
            <a:endParaRPr lang="en-US" sz="1600" dirty="0">
              <a:cs typeface="Calibri" panose="020F0502020204030204"/>
            </a:endParaRPr>
          </a:p>
          <a:p>
            <a:r>
              <a:rPr lang="en-US" sz="1600" u="sng" dirty="0">
                <a:ea typeface="+mn-lt"/>
                <a:cs typeface="+mn-lt"/>
              </a:rPr>
              <a:t>Phoneme Segmentation Fluency (PSF)</a:t>
            </a:r>
            <a:r>
              <a:rPr lang="en-US" sz="1600" dirty="0">
                <a:ea typeface="+mn-lt"/>
                <a:cs typeface="+mn-lt"/>
              </a:rPr>
              <a:t>: PSF assesses the student’s fluency in segmenting a spoken word into its component parts or sound segments.</a:t>
            </a:r>
            <a:endParaRPr lang="en-US" sz="1600" dirty="0">
              <a:cs typeface="Calibri"/>
            </a:endParaRPr>
          </a:p>
          <a:p>
            <a:r>
              <a:rPr lang="en-US" sz="1600" u="sng" dirty="0">
                <a:ea typeface="+mn-lt"/>
                <a:cs typeface="+mn-lt"/>
              </a:rPr>
              <a:t>Nonsense Word Fluency (NWF)</a:t>
            </a:r>
            <a:r>
              <a:rPr lang="en-US" sz="1600" dirty="0">
                <a:ea typeface="+mn-lt"/>
                <a:cs typeface="+mn-lt"/>
              </a:rPr>
              <a:t>: NWF assesses knowledge of basic letter-sound correspondences and the ability to blend letter sounds into consonant vowel-consonant (CVC) and vowel-consonant (VC) words. </a:t>
            </a:r>
          </a:p>
          <a:p>
            <a:r>
              <a:rPr lang="en-US" sz="1600" u="sng" dirty="0">
                <a:ea typeface="+mn-lt"/>
                <a:cs typeface="+mn-lt"/>
              </a:rPr>
              <a:t>Oral Reading Fluency (ORF)</a:t>
            </a:r>
            <a:r>
              <a:rPr lang="en-US" sz="1600" dirty="0">
                <a:ea typeface="+mn-lt"/>
                <a:cs typeface="+mn-lt"/>
              </a:rPr>
              <a:t>: ORF is a measure of advanced phonics and word attack skills, accurate and fluent reading of connected text, and reading comprehension.</a:t>
            </a:r>
            <a:endParaRPr lang="en-US" sz="1600" dirty="0">
              <a:cs typeface="Calibri"/>
            </a:endParaRPr>
          </a:p>
        </p:txBody>
      </p:sp>
      <p:sp>
        <p:nvSpPr>
          <p:cNvPr id="25" name="Rectangle 24">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Table 4">
            <a:extLst>
              <a:ext uri="{FF2B5EF4-FFF2-40B4-BE49-F238E27FC236}">
                <a16:creationId xmlns:a16="http://schemas.microsoft.com/office/drawing/2014/main" id="{2CF2C424-7B3A-9AFA-A96C-8A0DF72CC49A}"/>
              </a:ext>
            </a:extLst>
          </p:cNvPr>
          <p:cNvGraphicFramePr>
            <a:graphicFrameLocks noGrp="1"/>
          </p:cNvGraphicFramePr>
          <p:nvPr>
            <p:extLst>
              <p:ext uri="{D42A27DB-BD31-4B8C-83A1-F6EECF244321}">
                <p14:modId xmlns:p14="http://schemas.microsoft.com/office/powerpoint/2010/main" val="630353391"/>
              </p:ext>
            </p:extLst>
          </p:nvPr>
        </p:nvGraphicFramePr>
        <p:xfrm>
          <a:off x="3558714" y="4157490"/>
          <a:ext cx="8598912" cy="2254875"/>
        </p:xfrm>
        <a:graphic>
          <a:graphicData uri="http://schemas.openxmlformats.org/drawingml/2006/table">
            <a:tbl>
              <a:tblPr firstRow="1" bandRow="1">
                <a:tableStyleId>{5C22544A-7EE6-4342-B048-85BDC9FD1C3A}</a:tableStyleId>
              </a:tblPr>
              <a:tblGrid>
                <a:gridCol w="739177">
                  <a:extLst>
                    <a:ext uri="{9D8B030D-6E8A-4147-A177-3AD203B41FA5}">
                      <a16:colId xmlns:a16="http://schemas.microsoft.com/office/drawing/2014/main" val="1892091709"/>
                    </a:ext>
                  </a:extLst>
                </a:gridCol>
                <a:gridCol w="971320">
                  <a:extLst>
                    <a:ext uri="{9D8B030D-6E8A-4147-A177-3AD203B41FA5}">
                      <a16:colId xmlns:a16="http://schemas.microsoft.com/office/drawing/2014/main" val="2544216487"/>
                    </a:ext>
                  </a:extLst>
                </a:gridCol>
                <a:gridCol w="573359">
                  <a:extLst>
                    <a:ext uri="{9D8B030D-6E8A-4147-A177-3AD203B41FA5}">
                      <a16:colId xmlns:a16="http://schemas.microsoft.com/office/drawing/2014/main" val="3733609511"/>
                    </a:ext>
                  </a:extLst>
                </a:gridCol>
                <a:gridCol w="763128">
                  <a:extLst>
                    <a:ext uri="{9D8B030D-6E8A-4147-A177-3AD203B41FA5}">
                      <a16:colId xmlns:a16="http://schemas.microsoft.com/office/drawing/2014/main" val="4150459526"/>
                    </a:ext>
                  </a:extLst>
                </a:gridCol>
                <a:gridCol w="899468">
                  <a:extLst>
                    <a:ext uri="{9D8B030D-6E8A-4147-A177-3AD203B41FA5}">
                      <a16:colId xmlns:a16="http://schemas.microsoft.com/office/drawing/2014/main" val="1507096995"/>
                    </a:ext>
                  </a:extLst>
                </a:gridCol>
                <a:gridCol w="1124241">
                  <a:extLst>
                    <a:ext uri="{9D8B030D-6E8A-4147-A177-3AD203B41FA5}">
                      <a16:colId xmlns:a16="http://schemas.microsoft.com/office/drawing/2014/main" val="2546071627"/>
                    </a:ext>
                  </a:extLst>
                </a:gridCol>
                <a:gridCol w="674693">
                  <a:extLst>
                    <a:ext uri="{9D8B030D-6E8A-4147-A177-3AD203B41FA5}">
                      <a16:colId xmlns:a16="http://schemas.microsoft.com/office/drawing/2014/main" val="4205532121"/>
                    </a:ext>
                  </a:extLst>
                </a:gridCol>
                <a:gridCol w="729837">
                  <a:extLst>
                    <a:ext uri="{9D8B030D-6E8A-4147-A177-3AD203B41FA5}">
                      <a16:colId xmlns:a16="http://schemas.microsoft.com/office/drawing/2014/main" val="2181348331"/>
                    </a:ext>
                  </a:extLst>
                </a:gridCol>
                <a:gridCol w="733774">
                  <a:extLst>
                    <a:ext uri="{9D8B030D-6E8A-4147-A177-3AD203B41FA5}">
                      <a16:colId xmlns:a16="http://schemas.microsoft.com/office/drawing/2014/main" val="2257848539"/>
                    </a:ext>
                  </a:extLst>
                </a:gridCol>
                <a:gridCol w="672847">
                  <a:extLst>
                    <a:ext uri="{9D8B030D-6E8A-4147-A177-3AD203B41FA5}">
                      <a16:colId xmlns:a16="http://schemas.microsoft.com/office/drawing/2014/main" val="2691672728"/>
                    </a:ext>
                  </a:extLst>
                </a:gridCol>
                <a:gridCol w="717068">
                  <a:extLst>
                    <a:ext uri="{9D8B030D-6E8A-4147-A177-3AD203B41FA5}">
                      <a16:colId xmlns:a16="http://schemas.microsoft.com/office/drawing/2014/main" val="1557444131"/>
                    </a:ext>
                  </a:extLst>
                </a:gridCol>
              </a:tblGrid>
              <a:tr h="855297">
                <a:tc>
                  <a:txBody>
                    <a:bodyPr/>
                    <a:lstStyle/>
                    <a:p>
                      <a:pPr algn="ctr"/>
                      <a:r>
                        <a:rPr lang="en-US" sz="1200">
                          <a:effectLst/>
                        </a:rPr>
                        <a:t>District</a:t>
                      </a:r>
                    </a:p>
                  </a:txBody>
                  <a:tcPr marL="0" marR="0" marT="0" marB="0" anchor="ctr"/>
                </a:tc>
                <a:tc>
                  <a:txBody>
                    <a:bodyPr/>
                    <a:lstStyle/>
                    <a:p>
                      <a:pPr algn="ctr"/>
                      <a:r>
                        <a:rPr lang="en-US" sz="1200">
                          <a:effectLst/>
                        </a:rPr>
                        <a:t>School   DBN</a:t>
                      </a:r>
                    </a:p>
                  </a:txBody>
                  <a:tcPr marL="0" marR="0" marT="0" marB="0" anchor="ctr"/>
                </a:tc>
                <a:tc>
                  <a:txBody>
                    <a:bodyPr/>
                    <a:lstStyle/>
                    <a:p>
                      <a:pPr algn="ctr"/>
                      <a:r>
                        <a:rPr lang="en-US" sz="1200">
                          <a:effectLst/>
                        </a:rPr>
                        <a:t>Grade</a:t>
                      </a:r>
                    </a:p>
                  </a:txBody>
                  <a:tcPr marL="0" marR="0" marT="0" marB="0" anchor="ctr"/>
                </a:tc>
                <a:tc>
                  <a:txBody>
                    <a:bodyPr/>
                    <a:lstStyle/>
                    <a:p>
                      <a:pPr algn="ctr"/>
                      <a:r>
                        <a:rPr lang="en-US" sz="1200">
                          <a:effectLst/>
                        </a:rPr>
                        <a:t># of Students</a:t>
                      </a:r>
                    </a:p>
                  </a:txBody>
                  <a:tcPr marL="0" marR="0" marT="0" marB="0" anchor="ctr"/>
                </a:tc>
                <a:tc>
                  <a:txBody>
                    <a:bodyPr/>
                    <a:lstStyle/>
                    <a:p>
                      <a:pPr algn="ctr"/>
                      <a:r>
                        <a:rPr lang="en-US" sz="1200">
                          <a:effectLst/>
                        </a:rPr>
                        <a:t>Composite</a:t>
                      </a:r>
                    </a:p>
                  </a:txBody>
                  <a:tcPr marL="0" marR="0" marT="0" marB="0" anchor="ctr"/>
                </a:tc>
                <a:tc>
                  <a:txBody>
                    <a:bodyPr/>
                    <a:lstStyle/>
                    <a:p>
                      <a:pPr algn="ctr"/>
                      <a:r>
                        <a:rPr lang="en-US" sz="1200">
                          <a:effectLst/>
                        </a:rPr>
                        <a:t>Phoneme Segmentation Fluency</a:t>
                      </a:r>
                    </a:p>
                  </a:txBody>
                  <a:tcPr marL="0" marR="0" marT="0" marB="0" anchor="ctr"/>
                </a:tc>
                <a:tc>
                  <a:txBody>
                    <a:bodyPr/>
                    <a:lstStyle/>
                    <a:p>
                      <a:pPr algn="ctr"/>
                      <a:r>
                        <a:rPr lang="en-US" sz="1200">
                          <a:effectLst/>
                        </a:rPr>
                        <a:t>NWF Correct Letter Sounds</a:t>
                      </a:r>
                    </a:p>
                  </a:txBody>
                  <a:tcPr marL="0" marR="0" marT="0" marB="0" anchor="ctr"/>
                </a:tc>
                <a:tc>
                  <a:txBody>
                    <a:bodyPr/>
                    <a:lstStyle/>
                    <a:p>
                      <a:pPr algn="ctr"/>
                      <a:r>
                        <a:rPr lang="en-US" sz="1200">
                          <a:effectLst/>
                        </a:rPr>
                        <a:t>NWF Whole Words Read</a:t>
                      </a:r>
                    </a:p>
                  </a:txBody>
                  <a:tcPr marL="0" marR="0" marT="0" marB="0" anchor="ctr"/>
                </a:tc>
                <a:tc>
                  <a:txBody>
                    <a:bodyPr/>
                    <a:lstStyle/>
                    <a:p>
                      <a:pPr algn="ctr"/>
                      <a:r>
                        <a:rPr lang="en-US" sz="1200">
                          <a:effectLst/>
                        </a:rPr>
                        <a:t>ORF Accuracy</a:t>
                      </a:r>
                    </a:p>
                  </a:txBody>
                  <a:tcPr marL="0" marR="0" marT="0" marB="0" anchor="ctr"/>
                </a:tc>
                <a:tc>
                  <a:txBody>
                    <a:bodyPr/>
                    <a:lstStyle/>
                    <a:p>
                      <a:pPr algn="ctr"/>
                      <a:r>
                        <a:rPr lang="en-US" sz="1200">
                          <a:effectLst/>
                        </a:rPr>
                        <a:t>ORF Words Correct</a:t>
                      </a:r>
                    </a:p>
                  </a:txBody>
                  <a:tcPr marL="0" marR="0" marT="0" marB="0" anchor="ctr"/>
                </a:tc>
                <a:tc>
                  <a:txBody>
                    <a:bodyPr/>
                    <a:lstStyle/>
                    <a:p>
                      <a:pPr algn="ctr"/>
                      <a:r>
                        <a:rPr lang="en-US" sz="1200">
                          <a:effectLst/>
                        </a:rPr>
                        <a:t>ORF Retell</a:t>
                      </a:r>
                    </a:p>
                  </a:txBody>
                  <a:tcPr marL="0" marR="0" marT="0" marB="0" anchor="ctr"/>
                </a:tc>
                <a:extLst>
                  <a:ext uri="{0D108BD9-81ED-4DB2-BD59-A6C34878D82A}">
                    <a16:rowId xmlns:a16="http://schemas.microsoft.com/office/drawing/2014/main" val="1110728461"/>
                  </a:ext>
                </a:extLst>
              </a:tr>
              <a:tr h="233263">
                <a:tc>
                  <a:txBody>
                    <a:bodyPr/>
                    <a:lstStyle/>
                    <a:p>
                      <a:r>
                        <a:rPr lang="en-US" sz="1200">
                          <a:effectLst/>
                        </a:rPr>
                        <a:t>Citywide</a:t>
                      </a:r>
                    </a:p>
                  </a:txBody>
                  <a:tcPr marL="0" marR="0" marT="0" marB="0" anchor="ctr"/>
                </a:tc>
                <a:tc>
                  <a:txBody>
                    <a:bodyPr/>
                    <a:lstStyle/>
                    <a:p>
                      <a:r>
                        <a:rPr lang="en-US" sz="1200"/>
                        <a:t>Citywide</a:t>
                      </a:r>
                    </a:p>
                  </a:txBody>
                  <a:tcPr marL="0" marR="0" marT="0" marB="0" anchor="ctr"/>
                </a:tc>
                <a:tc>
                  <a:txBody>
                    <a:bodyPr/>
                    <a:lstStyle/>
                    <a:p>
                      <a:r>
                        <a:rPr lang="en-US" sz="1200"/>
                        <a:t>K</a:t>
                      </a:r>
                    </a:p>
                  </a:txBody>
                  <a:tcPr marL="0" marR="0" marT="0" marB="0" anchor="ctr"/>
                </a:tc>
                <a:tc>
                  <a:txBody>
                    <a:bodyPr/>
                    <a:lstStyle/>
                    <a:p>
                      <a:pPr algn="r"/>
                      <a:r>
                        <a:rPr lang="en-US" sz="1200"/>
                        <a:t>53864</a:t>
                      </a:r>
                    </a:p>
                  </a:txBody>
                  <a:tcPr marL="0" marR="0" marT="0" marB="0" anchor="ctr"/>
                </a:tc>
                <a:tc>
                  <a:txBody>
                    <a:bodyPr/>
                    <a:lstStyle/>
                    <a:p>
                      <a:pPr algn="r"/>
                      <a:r>
                        <a:rPr lang="en-US" sz="1200"/>
                        <a:t>42.40%</a:t>
                      </a:r>
                    </a:p>
                  </a:txBody>
                  <a:tcPr marL="0" marR="0" marT="0" marB="0" anchor="ctr"/>
                </a:tc>
                <a:tc>
                  <a:txBody>
                    <a:bodyPr/>
                    <a:lstStyle/>
                    <a:p>
                      <a:pPr algn="r"/>
                      <a:r>
                        <a:rPr lang="en-US" sz="1200"/>
                        <a:t>38.20%</a:t>
                      </a:r>
                    </a:p>
                  </a:txBody>
                  <a:tcPr marL="0" marR="0" marT="0" marB="0" anchor="ctr"/>
                </a:tc>
                <a:tc>
                  <a:txBody>
                    <a:bodyPr/>
                    <a:lstStyle/>
                    <a:p>
                      <a:pPr algn="r"/>
                      <a:r>
                        <a:rPr lang="en-US" sz="1200"/>
                        <a:t>49.70%</a:t>
                      </a:r>
                    </a:p>
                  </a:txBody>
                  <a:tcPr marL="0" marR="0" marT="0" marB="0" anchor="ctr"/>
                </a:tc>
                <a:tc>
                  <a:txBody>
                    <a:bodyPr/>
                    <a:lstStyle/>
                    <a:p>
                      <a:endParaRPr lang="en-US" sz="1200"/>
                    </a:p>
                  </a:txBody>
                  <a:tcPr marL="0" marR="0" marT="0" marB="0" anchor="ctr"/>
                </a:tc>
                <a:tc>
                  <a:txBody>
                    <a:bodyPr/>
                    <a:lstStyle/>
                    <a:p>
                      <a:endParaRPr lang="en-US" sz="1200"/>
                    </a:p>
                  </a:txBody>
                  <a:tcPr marL="0" marR="0" marT="0" marB="0" anchor="ctr"/>
                </a:tc>
                <a:tc>
                  <a:txBody>
                    <a:bodyPr/>
                    <a:lstStyle/>
                    <a:p>
                      <a:endParaRPr lang="en-US" sz="1200"/>
                    </a:p>
                  </a:txBody>
                  <a:tcPr marL="0" marR="0" marT="0" marB="0" anchor="ctr"/>
                </a:tc>
                <a:tc>
                  <a:txBody>
                    <a:bodyPr/>
                    <a:lstStyle/>
                    <a:p>
                      <a:endParaRPr lang="en-US" sz="1200"/>
                    </a:p>
                  </a:txBody>
                  <a:tcPr marL="0" marR="0" marT="0" marB="0" anchor="ctr"/>
                </a:tc>
                <a:extLst>
                  <a:ext uri="{0D108BD9-81ED-4DB2-BD59-A6C34878D82A}">
                    <a16:rowId xmlns:a16="http://schemas.microsoft.com/office/drawing/2014/main" val="3748558345"/>
                  </a:ext>
                </a:extLst>
              </a:tr>
              <a:tr h="233263">
                <a:tc>
                  <a:txBody>
                    <a:bodyPr/>
                    <a:lstStyle/>
                    <a:p>
                      <a:r>
                        <a:rPr lang="en-US" sz="1200">
                          <a:effectLst/>
                        </a:rPr>
                        <a:t>Citywide</a:t>
                      </a:r>
                    </a:p>
                  </a:txBody>
                  <a:tcPr marL="0" marR="0" marT="0" marB="0" anchor="ctr"/>
                </a:tc>
                <a:tc>
                  <a:txBody>
                    <a:bodyPr/>
                    <a:lstStyle/>
                    <a:p>
                      <a:r>
                        <a:rPr lang="en-US" sz="1200"/>
                        <a:t>Citywide</a:t>
                      </a:r>
                    </a:p>
                  </a:txBody>
                  <a:tcPr marL="0" marR="0" marT="0" marB="0" anchor="ctr"/>
                </a:tc>
                <a:tc>
                  <a:txBody>
                    <a:bodyPr/>
                    <a:lstStyle/>
                    <a:p>
                      <a:pPr algn="r"/>
                      <a:r>
                        <a:rPr lang="en-US" sz="1200"/>
                        <a:t>1</a:t>
                      </a:r>
                    </a:p>
                  </a:txBody>
                  <a:tcPr marL="0" marR="0" marT="0" marB="0" anchor="ctr"/>
                </a:tc>
                <a:tc>
                  <a:txBody>
                    <a:bodyPr/>
                    <a:lstStyle/>
                    <a:p>
                      <a:pPr algn="r"/>
                      <a:r>
                        <a:rPr lang="en-US" sz="1200"/>
                        <a:t>54441</a:t>
                      </a:r>
                    </a:p>
                  </a:txBody>
                  <a:tcPr marL="0" marR="0" marT="0" marB="0" anchor="ctr"/>
                </a:tc>
                <a:tc>
                  <a:txBody>
                    <a:bodyPr/>
                    <a:lstStyle/>
                    <a:p>
                      <a:pPr algn="r"/>
                      <a:r>
                        <a:rPr lang="en-US" sz="1200"/>
                        <a:t>49.20%</a:t>
                      </a:r>
                    </a:p>
                  </a:txBody>
                  <a:tcPr marL="0" marR="0" marT="0" marB="0" anchor="ctr"/>
                </a:tc>
                <a:tc>
                  <a:txBody>
                    <a:bodyPr/>
                    <a:lstStyle/>
                    <a:p>
                      <a:endParaRPr lang="en-US" sz="1200"/>
                    </a:p>
                  </a:txBody>
                  <a:tcPr marL="0" marR="0" marT="0" marB="0" anchor="ctr"/>
                </a:tc>
                <a:tc>
                  <a:txBody>
                    <a:bodyPr/>
                    <a:lstStyle/>
                    <a:p>
                      <a:pPr algn="r"/>
                      <a:r>
                        <a:rPr lang="en-US" sz="1200"/>
                        <a:t>39.30%</a:t>
                      </a:r>
                    </a:p>
                  </a:txBody>
                  <a:tcPr marL="0" marR="0" marT="0" marB="0" anchor="ctr"/>
                </a:tc>
                <a:tc>
                  <a:txBody>
                    <a:bodyPr/>
                    <a:lstStyle/>
                    <a:p>
                      <a:pPr algn="r"/>
                      <a:r>
                        <a:rPr lang="en-US" sz="1200"/>
                        <a:t>49.00%</a:t>
                      </a:r>
                    </a:p>
                  </a:txBody>
                  <a:tcPr marL="0" marR="0" marT="0" marB="0" anchor="ctr"/>
                </a:tc>
                <a:tc>
                  <a:txBody>
                    <a:bodyPr/>
                    <a:lstStyle/>
                    <a:p>
                      <a:pPr algn="r"/>
                      <a:r>
                        <a:rPr lang="en-US" sz="1200"/>
                        <a:t>53.30%</a:t>
                      </a:r>
                    </a:p>
                  </a:txBody>
                  <a:tcPr marL="0" marR="0" marT="0" marB="0" anchor="ctr"/>
                </a:tc>
                <a:tc>
                  <a:txBody>
                    <a:bodyPr/>
                    <a:lstStyle/>
                    <a:p>
                      <a:pPr algn="r"/>
                      <a:r>
                        <a:rPr lang="en-US" sz="1200"/>
                        <a:t>48.20%</a:t>
                      </a:r>
                    </a:p>
                  </a:txBody>
                  <a:tcPr marL="0" marR="0" marT="0" marB="0" anchor="ctr"/>
                </a:tc>
                <a:tc>
                  <a:txBody>
                    <a:bodyPr/>
                    <a:lstStyle/>
                    <a:p>
                      <a:pPr algn="r"/>
                      <a:r>
                        <a:rPr lang="en-US" sz="1200"/>
                        <a:t>63.60%</a:t>
                      </a:r>
                    </a:p>
                  </a:txBody>
                  <a:tcPr marL="0" marR="0" marT="0" marB="0" anchor="ctr"/>
                </a:tc>
                <a:extLst>
                  <a:ext uri="{0D108BD9-81ED-4DB2-BD59-A6C34878D82A}">
                    <a16:rowId xmlns:a16="http://schemas.microsoft.com/office/drawing/2014/main" val="1120999032"/>
                  </a:ext>
                </a:extLst>
              </a:tr>
              <a:tr h="233263">
                <a:tc>
                  <a:txBody>
                    <a:bodyPr/>
                    <a:lstStyle/>
                    <a:p>
                      <a:r>
                        <a:rPr lang="en-US" sz="1200">
                          <a:effectLst/>
                        </a:rPr>
                        <a:t>Citywide</a:t>
                      </a:r>
                    </a:p>
                  </a:txBody>
                  <a:tcPr marL="0" marR="0" marT="0" marB="0" anchor="ctr"/>
                </a:tc>
                <a:tc>
                  <a:txBody>
                    <a:bodyPr/>
                    <a:lstStyle/>
                    <a:p>
                      <a:r>
                        <a:rPr lang="en-US" sz="1200"/>
                        <a:t>Citywide</a:t>
                      </a:r>
                    </a:p>
                  </a:txBody>
                  <a:tcPr marL="0" marR="0" marT="0" marB="0" anchor="ctr"/>
                </a:tc>
                <a:tc>
                  <a:txBody>
                    <a:bodyPr/>
                    <a:lstStyle/>
                    <a:p>
                      <a:pPr algn="r"/>
                      <a:r>
                        <a:rPr lang="en-US" sz="1200"/>
                        <a:t>2</a:t>
                      </a:r>
                    </a:p>
                  </a:txBody>
                  <a:tcPr marL="0" marR="0" marT="0" marB="0" anchor="ctr"/>
                </a:tc>
                <a:tc>
                  <a:txBody>
                    <a:bodyPr/>
                    <a:lstStyle/>
                    <a:p>
                      <a:pPr algn="r"/>
                      <a:r>
                        <a:rPr lang="en-US" sz="1200"/>
                        <a:t>54861</a:t>
                      </a:r>
                    </a:p>
                  </a:txBody>
                  <a:tcPr marL="0" marR="0" marT="0" marB="0" anchor="ctr"/>
                </a:tc>
                <a:tc>
                  <a:txBody>
                    <a:bodyPr/>
                    <a:lstStyle/>
                    <a:p>
                      <a:pPr algn="r"/>
                      <a:r>
                        <a:rPr lang="en-US" sz="1200"/>
                        <a:t>52.30%</a:t>
                      </a:r>
                    </a:p>
                  </a:txBody>
                  <a:tcPr marL="0" marR="0" marT="0" marB="0" anchor="ctr"/>
                </a:tc>
                <a:tc>
                  <a:txBody>
                    <a:bodyPr/>
                    <a:lstStyle/>
                    <a:p>
                      <a:endParaRPr lang="en-US" sz="1200"/>
                    </a:p>
                  </a:txBody>
                  <a:tcPr marL="0" marR="0" marT="0" marB="0" anchor="ctr"/>
                </a:tc>
                <a:tc>
                  <a:txBody>
                    <a:bodyPr/>
                    <a:lstStyle/>
                    <a:p>
                      <a:endParaRPr lang="en-US" sz="1200"/>
                    </a:p>
                  </a:txBody>
                  <a:tcPr marL="0" marR="0" marT="0" marB="0" anchor="ctr"/>
                </a:tc>
                <a:tc>
                  <a:txBody>
                    <a:bodyPr/>
                    <a:lstStyle/>
                    <a:p>
                      <a:endParaRPr lang="en-US" sz="1200"/>
                    </a:p>
                  </a:txBody>
                  <a:tcPr marL="0" marR="0" marT="0" marB="0" anchor="ctr"/>
                </a:tc>
                <a:tc>
                  <a:txBody>
                    <a:bodyPr/>
                    <a:lstStyle/>
                    <a:p>
                      <a:pPr algn="r"/>
                      <a:r>
                        <a:rPr lang="en-US" sz="1200"/>
                        <a:t>58.50%</a:t>
                      </a:r>
                    </a:p>
                  </a:txBody>
                  <a:tcPr marL="0" marR="0" marT="0" marB="0" anchor="ctr"/>
                </a:tc>
                <a:tc>
                  <a:txBody>
                    <a:bodyPr/>
                    <a:lstStyle/>
                    <a:p>
                      <a:pPr algn="r"/>
                      <a:r>
                        <a:rPr lang="en-US" sz="1200"/>
                        <a:t>48.50%</a:t>
                      </a:r>
                    </a:p>
                  </a:txBody>
                  <a:tcPr marL="0" marR="0" marT="0" marB="0" anchor="ctr"/>
                </a:tc>
                <a:tc>
                  <a:txBody>
                    <a:bodyPr/>
                    <a:lstStyle/>
                    <a:p>
                      <a:pPr algn="r"/>
                      <a:r>
                        <a:rPr lang="en-US" sz="1200"/>
                        <a:t>57.20%</a:t>
                      </a:r>
                    </a:p>
                  </a:txBody>
                  <a:tcPr marL="0" marR="0" marT="0" marB="0" anchor="ctr"/>
                </a:tc>
                <a:extLst>
                  <a:ext uri="{0D108BD9-81ED-4DB2-BD59-A6C34878D82A}">
                    <a16:rowId xmlns:a16="http://schemas.microsoft.com/office/drawing/2014/main" val="3685325096"/>
                  </a:ext>
                </a:extLst>
              </a:tr>
              <a:tr h="233263">
                <a:tc>
                  <a:txBody>
                    <a:bodyPr/>
                    <a:lstStyle/>
                    <a:p>
                      <a:r>
                        <a:rPr lang="en-US" sz="1200" b="1">
                          <a:effectLst/>
                        </a:rPr>
                        <a:t>CS28</a:t>
                      </a:r>
                    </a:p>
                  </a:txBody>
                  <a:tcPr marL="0" marR="0" marT="0" marB="0" anchor="ctr"/>
                </a:tc>
                <a:tc>
                  <a:txBody>
                    <a:bodyPr/>
                    <a:lstStyle/>
                    <a:p>
                      <a:r>
                        <a:rPr lang="en-US" sz="1200" b="1"/>
                        <a:t>CS28</a:t>
                      </a:r>
                    </a:p>
                  </a:txBody>
                  <a:tcPr marL="0" marR="0" marT="0" marB="0" anchor="ctr"/>
                </a:tc>
                <a:tc>
                  <a:txBody>
                    <a:bodyPr/>
                    <a:lstStyle/>
                    <a:p>
                      <a:r>
                        <a:rPr lang="en-US" sz="1200" b="1"/>
                        <a:t>K</a:t>
                      </a:r>
                    </a:p>
                  </a:txBody>
                  <a:tcPr marL="0" marR="0" marT="0" marB="0" anchor="ctr"/>
                </a:tc>
                <a:tc>
                  <a:txBody>
                    <a:bodyPr/>
                    <a:lstStyle/>
                    <a:p>
                      <a:pPr algn="r"/>
                      <a:r>
                        <a:rPr lang="en-US" sz="1200" b="1"/>
                        <a:t>2366</a:t>
                      </a:r>
                    </a:p>
                  </a:txBody>
                  <a:tcPr marL="0" marR="0" marT="0" marB="0" anchor="ctr"/>
                </a:tc>
                <a:tc>
                  <a:txBody>
                    <a:bodyPr/>
                    <a:lstStyle/>
                    <a:p>
                      <a:pPr algn="r"/>
                      <a:r>
                        <a:rPr lang="en-US" sz="1200" b="1"/>
                        <a:t>49.60%</a:t>
                      </a:r>
                    </a:p>
                  </a:txBody>
                  <a:tcPr marL="0" marR="0" marT="0" marB="0" anchor="ctr"/>
                </a:tc>
                <a:tc>
                  <a:txBody>
                    <a:bodyPr/>
                    <a:lstStyle/>
                    <a:p>
                      <a:pPr algn="r"/>
                      <a:r>
                        <a:rPr lang="en-US" sz="1200" b="1"/>
                        <a:t>44.80%</a:t>
                      </a:r>
                    </a:p>
                  </a:txBody>
                  <a:tcPr marL="0" marR="0" marT="0" marB="0" anchor="ctr"/>
                </a:tc>
                <a:tc>
                  <a:txBody>
                    <a:bodyPr/>
                    <a:lstStyle/>
                    <a:p>
                      <a:pPr algn="r"/>
                      <a:r>
                        <a:rPr lang="en-US" sz="1200" b="1"/>
                        <a:t>57.70%</a:t>
                      </a:r>
                    </a:p>
                  </a:txBody>
                  <a:tcPr marL="0" marR="0" marT="0" marB="0" anchor="ctr"/>
                </a:tc>
                <a:tc>
                  <a:txBody>
                    <a:bodyPr/>
                    <a:lstStyle/>
                    <a:p>
                      <a:endParaRPr lang="en-US" sz="1200" b="1"/>
                    </a:p>
                  </a:txBody>
                  <a:tcPr marL="0" marR="0" marT="0" marB="0" anchor="ctr"/>
                </a:tc>
                <a:tc>
                  <a:txBody>
                    <a:bodyPr/>
                    <a:lstStyle/>
                    <a:p>
                      <a:endParaRPr lang="en-US" sz="1200" b="1"/>
                    </a:p>
                  </a:txBody>
                  <a:tcPr marL="0" marR="0" marT="0" marB="0" anchor="ctr"/>
                </a:tc>
                <a:tc>
                  <a:txBody>
                    <a:bodyPr/>
                    <a:lstStyle/>
                    <a:p>
                      <a:endParaRPr lang="en-US" sz="1200" b="1"/>
                    </a:p>
                  </a:txBody>
                  <a:tcPr marL="0" marR="0" marT="0" marB="0" anchor="ctr"/>
                </a:tc>
                <a:tc>
                  <a:txBody>
                    <a:bodyPr/>
                    <a:lstStyle/>
                    <a:p>
                      <a:endParaRPr lang="en-US" sz="1200" b="1"/>
                    </a:p>
                  </a:txBody>
                  <a:tcPr marL="0" marR="0" marT="0" marB="0" anchor="ctr"/>
                </a:tc>
                <a:extLst>
                  <a:ext uri="{0D108BD9-81ED-4DB2-BD59-A6C34878D82A}">
                    <a16:rowId xmlns:a16="http://schemas.microsoft.com/office/drawing/2014/main" val="16425789"/>
                  </a:ext>
                </a:extLst>
              </a:tr>
              <a:tr h="233263">
                <a:tc>
                  <a:txBody>
                    <a:bodyPr/>
                    <a:lstStyle/>
                    <a:p>
                      <a:r>
                        <a:rPr lang="en-US" sz="1200" b="1">
                          <a:effectLst/>
                        </a:rPr>
                        <a:t>CS28</a:t>
                      </a:r>
                    </a:p>
                  </a:txBody>
                  <a:tcPr marL="0" marR="0" marT="0" marB="0" anchor="ctr"/>
                </a:tc>
                <a:tc>
                  <a:txBody>
                    <a:bodyPr/>
                    <a:lstStyle/>
                    <a:p>
                      <a:r>
                        <a:rPr lang="en-US" sz="1200" b="1"/>
                        <a:t>CS28</a:t>
                      </a:r>
                    </a:p>
                  </a:txBody>
                  <a:tcPr marL="0" marR="0" marT="0" marB="0" anchor="ctr"/>
                </a:tc>
                <a:tc>
                  <a:txBody>
                    <a:bodyPr/>
                    <a:lstStyle/>
                    <a:p>
                      <a:pPr algn="r"/>
                      <a:r>
                        <a:rPr lang="en-US" sz="1200" b="1"/>
                        <a:t>1</a:t>
                      </a:r>
                    </a:p>
                  </a:txBody>
                  <a:tcPr marL="0" marR="0" marT="0" marB="0" anchor="ctr"/>
                </a:tc>
                <a:tc>
                  <a:txBody>
                    <a:bodyPr/>
                    <a:lstStyle/>
                    <a:p>
                      <a:pPr algn="r"/>
                      <a:r>
                        <a:rPr lang="en-US" sz="1200" b="1"/>
                        <a:t>2303</a:t>
                      </a:r>
                    </a:p>
                  </a:txBody>
                  <a:tcPr marL="0" marR="0" marT="0" marB="0" anchor="ctr"/>
                </a:tc>
                <a:tc>
                  <a:txBody>
                    <a:bodyPr/>
                    <a:lstStyle/>
                    <a:p>
                      <a:pPr algn="r"/>
                      <a:r>
                        <a:rPr lang="en-US" sz="1200" b="1"/>
                        <a:t>57.50%</a:t>
                      </a:r>
                    </a:p>
                  </a:txBody>
                  <a:tcPr marL="0" marR="0" marT="0" marB="0" anchor="ctr"/>
                </a:tc>
                <a:tc>
                  <a:txBody>
                    <a:bodyPr/>
                    <a:lstStyle/>
                    <a:p>
                      <a:endParaRPr lang="en-US" sz="1200" b="1"/>
                    </a:p>
                  </a:txBody>
                  <a:tcPr marL="0" marR="0" marT="0" marB="0" anchor="ctr"/>
                </a:tc>
                <a:tc>
                  <a:txBody>
                    <a:bodyPr/>
                    <a:lstStyle/>
                    <a:p>
                      <a:pPr algn="r"/>
                      <a:r>
                        <a:rPr lang="en-US" sz="1200" b="1"/>
                        <a:t>46.70%</a:t>
                      </a:r>
                    </a:p>
                  </a:txBody>
                  <a:tcPr marL="0" marR="0" marT="0" marB="0" anchor="ctr"/>
                </a:tc>
                <a:tc>
                  <a:txBody>
                    <a:bodyPr/>
                    <a:lstStyle/>
                    <a:p>
                      <a:pPr algn="r"/>
                      <a:r>
                        <a:rPr lang="en-US" sz="1200" b="1"/>
                        <a:t>55.30%</a:t>
                      </a:r>
                    </a:p>
                  </a:txBody>
                  <a:tcPr marL="0" marR="0" marT="0" marB="0" anchor="ctr"/>
                </a:tc>
                <a:tc>
                  <a:txBody>
                    <a:bodyPr/>
                    <a:lstStyle/>
                    <a:p>
                      <a:pPr algn="r"/>
                      <a:r>
                        <a:rPr lang="en-US" sz="1200" b="1"/>
                        <a:t>61.10%</a:t>
                      </a:r>
                    </a:p>
                  </a:txBody>
                  <a:tcPr marL="0" marR="0" marT="0" marB="0" anchor="ctr"/>
                </a:tc>
                <a:tc>
                  <a:txBody>
                    <a:bodyPr/>
                    <a:lstStyle/>
                    <a:p>
                      <a:pPr algn="r"/>
                      <a:r>
                        <a:rPr lang="en-US" sz="1200" b="1"/>
                        <a:t>57.00%</a:t>
                      </a:r>
                    </a:p>
                  </a:txBody>
                  <a:tcPr marL="0" marR="0" marT="0" marB="0" anchor="ctr"/>
                </a:tc>
                <a:tc>
                  <a:txBody>
                    <a:bodyPr/>
                    <a:lstStyle/>
                    <a:p>
                      <a:pPr algn="r"/>
                      <a:r>
                        <a:rPr lang="en-US" sz="1200" b="1"/>
                        <a:t>67.80%</a:t>
                      </a:r>
                    </a:p>
                  </a:txBody>
                  <a:tcPr marL="0" marR="0" marT="0" marB="0" anchor="ctr"/>
                </a:tc>
                <a:extLst>
                  <a:ext uri="{0D108BD9-81ED-4DB2-BD59-A6C34878D82A}">
                    <a16:rowId xmlns:a16="http://schemas.microsoft.com/office/drawing/2014/main" val="3761362942"/>
                  </a:ext>
                </a:extLst>
              </a:tr>
              <a:tr h="233263">
                <a:tc>
                  <a:txBody>
                    <a:bodyPr/>
                    <a:lstStyle/>
                    <a:p>
                      <a:r>
                        <a:rPr lang="en-US" sz="1200" b="1">
                          <a:effectLst/>
                        </a:rPr>
                        <a:t>CS28</a:t>
                      </a:r>
                    </a:p>
                  </a:txBody>
                  <a:tcPr marL="0" marR="0" marT="0" marB="0" anchor="ctr"/>
                </a:tc>
                <a:tc>
                  <a:txBody>
                    <a:bodyPr/>
                    <a:lstStyle/>
                    <a:p>
                      <a:r>
                        <a:rPr lang="en-US" sz="1200" b="1"/>
                        <a:t>CS28</a:t>
                      </a:r>
                    </a:p>
                  </a:txBody>
                  <a:tcPr marL="0" marR="0" marT="0" marB="0" anchor="ctr"/>
                </a:tc>
                <a:tc>
                  <a:txBody>
                    <a:bodyPr/>
                    <a:lstStyle/>
                    <a:p>
                      <a:pPr algn="r"/>
                      <a:r>
                        <a:rPr lang="en-US" sz="1200" b="1"/>
                        <a:t>2</a:t>
                      </a:r>
                    </a:p>
                  </a:txBody>
                  <a:tcPr marL="0" marR="0" marT="0" marB="0" anchor="ctr"/>
                </a:tc>
                <a:tc>
                  <a:txBody>
                    <a:bodyPr/>
                    <a:lstStyle/>
                    <a:p>
                      <a:pPr algn="r"/>
                      <a:r>
                        <a:rPr lang="en-US" sz="1200" b="1"/>
                        <a:t>2392</a:t>
                      </a:r>
                    </a:p>
                  </a:txBody>
                  <a:tcPr marL="0" marR="0" marT="0" marB="0" anchor="ctr"/>
                </a:tc>
                <a:tc>
                  <a:txBody>
                    <a:bodyPr/>
                    <a:lstStyle/>
                    <a:p>
                      <a:pPr algn="r"/>
                      <a:r>
                        <a:rPr lang="en-US" sz="1200" b="1"/>
                        <a:t>60.70%</a:t>
                      </a:r>
                    </a:p>
                  </a:txBody>
                  <a:tcPr marL="0" marR="0" marT="0" marB="0" anchor="ctr"/>
                </a:tc>
                <a:tc>
                  <a:txBody>
                    <a:bodyPr/>
                    <a:lstStyle/>
                    <a:p>
                      <a:endParaRPr lang="en-US" sz="1200" b="1"/>
                    </a:p>
                  </a:txBody>
                  <a:tcPr marL="0" marR="0" marT="0" marB="0" anchor="ctr"/>
                </a:tc>
                <a:tc>
                  <a:txBody>
                    <a:bodyPr/>
                    <a:lstStyle/>
                    <a:p>
                      <a:endParaRPr lang="en-US" sz="1200" b="1"/>
                    </a:p>
                  </a:txBody>
                  <a:tcPr marL="0" marR="0" marT="0" marB="0" anchor="ctr"/>
                </a:tc>
                <a:tc>
                  <a:txBody>
                    <a:bodyPr/>
                    <a:lstStyle/>
                    <a:p>
                      <a:endParaRPr lang="en-US" sz="1200" b="1"/>
                    </a:p>
                  </a:txBody>
                  <a:tcPr marL="0" marR="0" marT="0" marB="0" anchor="ctr"/>
                </a:tc>
                <a:tc>
                  <a:txBody>
                    <a:bodyPr/>
                    <a:lstStyle/>
                    <a:p>
                      <a:pPr algn="r"/>
                      <a:r>
                        <a:rPr lang="en-US" sz="1200" b="1"/>
                        <a:t>67.40%</a:t>
                      </a:r>
                    </a:p>
                  </a:txBody>
                  <a:tcPr marL="0" marR="0" marT="0" marB="0" anchor="ctr"/>
                </a:tc>
                <a:tc>
                  <a:txBody>
                    <a:bodyPr/>
                    <a:lstStyle/>
                    <a:p>
                      <a:pPr algn="r"/>
                      <a:r>
                        <a:rPr lang="en-US" sz="1200" b="1"/>
                        <a:t>57.30%</a:t>
                      </a:r>
                    </a:p>
                  </a:txBody>
                  <a:tcPr marL="0" marR="0" marT="0" marB="0" anchor="ctr"/>
                </a:tc>
                <a:tc>
                  <a:txBody>
                    <a:bodyPr/>
                    <a:lstStyle/>
                    <a:p>
                      <a:pPr algn="r"/>
                      <a:r>
                        <a:rPr lang="en-US" sz="1200" b="1"/>
                        <a:t>62.20% </a:t>
                      </a:r>
                    </a:p>
                  </a:txBody>
                  <a:tcPr marL="0" marR="0" marT="0" marB="0" anchor="ctr"/>
                </a:tc>
                <a:extLst>
                  <a:ext uri="{0D108BD9-81ED-4DB2-BD59-A6C34878D82A}">
                    <a16:rowId xmlns:a16="http://schemas.microsoft.com/office/drawing/2014/main" val="567439035"/>
                  </a:ext>
                </a:extLst>
              </a:tr>
            </a:tbl>
          </a:graphicData>
        </a:graphic>
      </p:graphicFrame>
    </p:spTree>
    <p:extLst>
      <p:ext uri="{BB962C8B-B14F-4D97-AF65-F5344CB8AC3E}">
        <p14:creationId xmlns:p14="http://schemas.microsoft.com/office/powerpoint/2010/main" val="42565850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1069" y="326493"/>
            <a:ext cx="11586447" cy="478459"/>
          </a:xfrm>
        </p:spPr>
        <p:txBody>
          <a:bodyPr anchor="t">
            <a:noAutofit/>
          </a:bodyPr>
          <a:lstStyle/>
          <a:p>
            <a:pPr algn="ctr">
              <a:defRPr sz="1400" b="0" i="0" u="none" strike="noStrike" kern="1200" spc="0" baseline="0">
                <a:solidFill>
                  <a:prstClr val="black">
                    <a:lumMod val="65000"/>
                    <a:lumOff val="35000"/>
                  </a:prstClr>
                </a:solidFill>
                <a:latin typeface="+mn-lt"/>
                <a:ea typeface="+mn-ea"/>
                <a:cs typeface="+mn-cs"/>
              </a:defRPr>
            </a:pPr>
            <a:r>
              <a:rPr lang="en-US" sz="3200" b="1">
                <a:solidFill>
                  <a:srgbClr val="2C2CAE"/>
                </a:solidFill>
                <a:latin typeface="Calibri"/>
                <a:cs typeface="Calibri"/>
              </a:rPr>
              <a:t>District 28</a:t>
            </a:r>
            <a:r>
              <a:rPr lang="en-US" sz="3200">
                <a:solidFill>
                  <a:srgbClr val="2C2CAE"/>
                </a:solidFill>
                <a:latin typeface="Calibri"/>
                <a:cs typeface="Calibri"/>
              </a:rPr>
              <a:t> </a:t>
            </a:r>
            <a:r>
              <a:rPr lang="en-US" sz="3200" b="1">
                <a:solidFill>
                  <a:srgbClr val="2C2CAE"/>
                </a:solidFill>
                <a:latin typeface="Calibri"/>
                <a:cs typeface="Calibri"/>
              </a:rPr>
              <a:t>Proficiency Level Results on the NYS 2021-22 Math Exam</a:t>
            </a:r>
            <a:br>
              <a:rPr lang="en-US" sz="3200" b="1">
                <a:solidFill>
                  <a:srgbClr val="2C2CAE"/>
                </a:solidFill>
                <a:latin typeface="Calibri" panose="020F0502020204030204" pitchFamily="34" charset="0"/>
                <a:ea typeface="+mn-ea"/>
                <a:cs typeface="Calibri" panose="020F0502020204030204" pitchFamily="34" charset="0"/>
              </a:rPr>
            </a:br>
            <a:br>
              <a:rPr lang="en-US" sz="3200" b="1">
                <a:solidFill>
                  <a:srgbClr val="2C2CAE"/>
                </a:solidFill>
                <a:latin typeface="Calibri" panose="020F0502020204030204" pitchFamily="34" charset="0"/>
                <a:ea typeface="+mn-ea"/>
                <a:cs typeface="Calibri" panose="020F0502020204030204" pitchFamily="34" charset="0"/>
              </a:rPr>
            </a:br>
            <a:endParaRPr lang="en-US" sz="3200" b="1">
              <a:solidFill>
                <a:srgbClr val="2C2CAE"/>
              </a:solidFill>
              <a:latin typeface="Calibri" panose="020F0502020204030204" pitchFamily="34" charset="0"/>
              <a:cs typeface="Calibri" panose="020F0502020204030204" pitchFamily="34" charset="0"/>
            </a:endParaRPr>
          </a:p>
        </p:txBody>
      </p:sp>
      <p:graphicFrame>
        <p:nvGraphicFramePr>
          <p:cNvPr id="3" name="Chart 2">
            <a:extLst>
              <a:ext uri="{FF2B5EF4-FFF2-40B4-BE49-F238E27FC236}">
                <a16:creationId xmlns:a16="http://schemas.microsoft.com/office/drawing/2014/main" id="{00000000-0008-0000-0600-000003000000}"/>
              </a:ext>
            </a:extLst>
          </p:cNvPr>
          <p:cNvGraphicFramePr>
            <a:graphicFrameLocks/>
          </p:cNvGraphicFramePr>
          <p:nvPr>
            <p:extLst>
              <p:ext uri="{D42A27DB-BD31-4B8C-83A1-F6EECF244321}">
                <p14:modId xmlns:p14="http://schemas.microsoft.com/office/powerpoint/2010/main" val="1175538570"/>
              </p:ext>
            </p:extLst>
          </p:nvPr>
        </p:nvGraphicFramePr>
        <p:xfrm>
          <a:off x="1117694" y="1146413"/>
          <a:ext cx="9956611" cy="52543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92941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B2CA6-DA6E-E8A6-13AD-74042740A476}"/>
              </a:ext>
            </a:extLst>
          </p:cNvPr>
          <p:cNvSpPr>
            <a:spLocks noGrp="1"/>
          </p:cNvSpPr>
          <p:nvPr>
            <p:ph type="title"/>
          </p:nvPr>
        </p:nvSpPr>
        <p:spPr>
          <a:xfrm>
            <a:off x="1097280" y="286603"/>
            <a:ext cx="10058400" cy="764275"/>
          </a:xfrm>
        </p:spPr>
        <p:txBody>
          <a:bodyPr>
            <a:normAutofit/>
          </a:bodyPr>
          <a:lstStyle/>
          <a:p>
            <a:r>
              <a:rPr lang="en-US" sz="3200" b="1">
                <a:solidFill>
                  <a:srgbClr val="2C2CAE"/>
                </a:solidFill>
                <a:latin typeface="Calibri"/>
                <a:cs typeface="Calibri"/>
              </a:rPr>
              <a:t>NYS 2021-22 Math Exam: </a:t>
            </a:r>
            <a:r>
              <a:rPr lang="en-US" sz="3200" b="1">
                <a:solidFill>
                  <a:srgbClr val="2C2CAE"/>
                </a:solidFill>
                <a:latin typeface="Calibri"/>
                <a:ea typeface="+mn-ea"/>
                <a:cs typeface="Calibri"/>
              </a:rPr>
              <a:t>Performance Across Standards</a:t>
            </a:r>
            <a:endParaRPr lang="en-US" sz="3200"/>
          </a:p>
        </p:txBody>
      </p:sp>
      <p:graphicFrame>
        <p:nvGraphicFramePr>
          <p:cNvPr id="4" name="Chart 3">
            <a:extLst>
              <a:ext uri="{FF2B5EF4-FFF2-40B4-BE49-F238E27FC236}">
                <a16:creationId xmlns:a16="http://schemas.microsoft.com/office/drawing/2014/main" id="{97DF0BC7-A8B2-51B1-E824-927C58811BDE}"/>
              </a:ext>
            </a:extLst>
          </p:cNvPr>
          <p:cNvGraphicFramePr>
            <a:graphicFrameLocks/>
          </p:cNvGraphicFramePr>
          <p:nvPr>
            <p:extLst>
              <p:ext uri="{D42A27DB-BD31-4B8C-83A1-F6EECF244321}">
                <p14:modId xmlns:p14="http://schemas.microsoft.com/office/powerpoint/2010/main" val="679502485"/>
              </p:ext>
            </p:extLst>
          </p:nvPr>
        </p:nvGraphicFramePr>
        <p:xfrm>
          <a:off x="54348" y="1232926"/>
          <a:ext cx="12046325" cy="468686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60027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D1575-659D-30A0-9DA9-D78BE15D1209}"/>
              </a:ext>
            </a:extLst>
          </p:cNvPr>
          <p:cNvSpPr>
            <a:spLocks noGrp="1"/>
          </p:cNvSpPr>
          <p:nvPr>
            <p:ph type="title"/>
          </p:nvPr>
        </p:nvSpPr>
        <p:spPr>
          <a:xfrm>
            <a:off x="4299857" y="185057"/>
            <a:ext cx="7710173" cy="6147504"/>
          </a:xfrm>
        </p:spPr>
        <p:txBody>
          <a:bodyPr vert="horz" lIns="91440" tIns="45720" rIns="91440" bIns="45720" rtlCol="0" anchor="ctr">
            <a:noAutofit/>
          </a:bodyPr>
          <a:lstStyle/>
          <a:p>
            <a:pPr marL="171450" marR="0">
              <a:lnSpc>
                <a:spcPct val="107000"/>
              </a:lnSpc>
              <a:spcBef>
                <a:spcPts val="0"/>
              </a:spcBef>
              <a:spcAft>
                <a:spcPts val="800"/>
              </a:spcAft>
            </a:pPr>
            <a:r>
              <a:rPr lang="en-US" sz="2200" b="1">
                <a:effectLst/>
                <a:latin typeface="Times New Roman" panose="02020603050405020304" pitchFamily="18" charset="0"/>
                <a:ea typeface="Calibri" panose="020F0502020204030204" pitchFamily="34" charset="0"/>
                <a:cs typeface="Times New Roman" panose="02020603050405020304" pitchFamily="18" charset="0"/>
              </a:rPr>
              <a:t>Vision</a:t>
            </a:r>
            <a:br>
              <a:rPr lang="en-US" sz="2200">
                <a:effectLst/>
                <a:latin typeface="Times New Roman" panose="02020603050405020304" pitchFamily="18" charset="0"/>
                <a:ea typeface="Calibri" panose="020F0502020204030204" pitchFamily="34" charset="0"/>
                <a:cs typeface="Times New Roman" panose="02020603050405020304" pitchFamily="18" charset="0"/>
              </a:rPr>
            </a:br>
            <a:r>
              <a:rPr lang="en-US" sz="2200">
                <a:effectLst/>
                <a:latin typeface="Times New Roman" panose="02020603050405020304" pitchFamily="18" charset="0"/>
                <a:ea typeface="Calibri" panose="020F0502020204030204" pitchFamily="34" charset="0"/>
                <a:cs typeface="Times New Roman" panose="02020603050405020304" pitchFamily="18" charset="0"/>
              </a:rPr>
              <a:t>In Community School District 28 we celebrate our differences because we understand that they offer us unlimited possibility to learn and expand our knowledge of and commitment to all humanity.  We are beautifully diverse, coming from countless racial, ethnic, language, and belief backgrounds. We commit to striving for </a:t>
            </a:r>
            <a:r>
              <a:rPr lang="en-US" sz="2200" i="1">
                <a:effectLst/>
                <a:latin typeface="Times New Roman" panose="02020603050405020304" pitchFamily="18" charset="0"/>
                <a:ea typeface="Calibri" panose="020F0502020204030204" pitchFamily="34" charset="0"/>
                <a:cs typeface="Times New Roman" panose="02020603050405020304" pitchFamily="18" charset="0"/>
              </a:rPr>
              <a:t>inestimable contribution </a:t>
            </a:r>
            <a:r>
              <a:rPr lang="en-US" sz="2200">
                <a:effectLst/>
                <a:latin typeface="Times New Roman" panose="02020603050405020304" pitchFamily="18" charset="0"/>
                <a:ea typeface="Calibri" panose="020F0502020204030204" pitchFamily="34" charset="0"/>
                <a:cs typeface="Times New Roman" panose="02020603050405020304" pitchFamily="18" charset="0"/>
              </a:rPr>
              <a:t>to the lives of our scholars. </a:t>
            </a:r>
            <a:br>
              <a:rPr lang="en-US" sz="2200">
                <a:effectLst/>
                <a:latin typeface="Times New Roman" panose="02020603050405020304" pitchFamily="18" charset="0"/>
                <a:ea typeface="Calibri" panose="020F0502020204030204" pitchFamily="34" charset="0"/>
                <a:cs typeface="Times New Roman" panose="02020603050405020304" pitchFamily="18" charset="0"/>
              </a:rPr>
            </a:br>
            <a:br>
              <a:rPr lang="en-US" sz="2200">
                <a:effectLst/>
                <a:latin typeface="Times New Roman" panose="02020603050405020304" pitchFamily="18" charset="0"/>
                <a:ea typeface="Calibri" panose="020F0502020204030204" pitchFamily="34" charset="0"/>
                <a:cs typeface="Times New Roman" panose="02020603050405020304" pitchFamily="18" charset="0"/>
              </a:rPr>
            </a:br>
            <a:r>
              <a:rPr lang="en-US" sz="2200" b="1">
                <a:effectLst/>
                <a:latin typeface="Times New Roman" panose="02020603050405020304" pitchFamily="18" charset="0"/>
                <a:ea typeface="Calibri" panose="020F0502020204030204" pitchFamily="34" charset="0"/>
                <a:cs typeface="Times New Roman" panose="02020603050405020304" pitchFamily="18" charset="0"/>
              </a:rPr>
              <a:t>Mission</a:t>
            </a:r>
            <a:br>
              <a:rPr lang="en-US" sz="2200">
                <a:effectLst/>
                <a:latin typeface="Times New Roman" panose="02020603050405020304" pitchFamily="18" charset="0"/>
                <a:ea typeface="Calibri" panose="020F0502020204030204" pitchFamily="34" charset="0"/>
                <a:cs typeface="Times New Roman" panose="02020603050405020304" pitchFamily="18" charset="0"/>
              </a:rPr>
            </a:br>
            <a:r>
              <a:rPr lang="en-US" sz="2200">
                <a:effectLst/>
                <a:latin typeface="Times New Roman" panose="02020603050405020304" pitchFamily="18" charset="0"/>
                <a:ea typeface="Calibri" panose="020F0502020204030204" pitchFamily="34" charset="0"/>
                <a:cs typeface="Times New Roman" panose="02020603050405020304" pitchFamily="18" charset="0"/>
              </a:rPr>
              <a:t>In Community School District 28 we focus on equity as a lever for achievement for every single scholar. We are a district of excellence. We commit to every school maintaining high academic standards. We commit to being a district of learners ensuring that we promote critical thinking rooted in core content conceptual understanding through creative problem solving, technology innovation, social emotional learning, and community advocacy.</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11" descr="A wall painted with an arrow and a dartboard">
            <a:extLst>
              <a:ext uri="{FF2B5EF4-FFF2-40B4-BE49-F238E27FC236}">
                <a16:creationId xmlns:a16="http://schemas.microsoft.com/office/drawing/2014/main" id="{0D474879-D825-095D-27BB-384DF7026C10}"/>
              </a:ext>
            </a:extLst>
          </p:cNvPr>
          <p:cNvPicPr>
            <a:picLocks noGrp="1" noChangeAspect="1"/>
          </p:cNvPicPr>
          <p:nvPr>
            <p:ph idx="1"/>
          </p:nvPr>
        </p:nvPicPr>
        <p:blipFill rotWithShape="1">
          <a:blip r:embed="rId3"/>
          <a:srcRect l="52337"/>
          <a:stretch/>
        </p:blipFill>
        <p:spPr>
          <a:xfrm>
            <a:off x="712658" y="643464"/>
            <a:ext cx="3413274" cy="5120304"/>
          </a:xfrm>
          <a:prstGeom prst="rect">
            <a:avLst/>
          </a:prstGeom>
        </p:spPr>
      </p:pic>
    </p:spTree>
    <p:extLst>
      <p:ext uri="{BB962C8B-B14F-4D97-AF65-F5344CB8AC3E}">
        <p14:creationId xmlns:p14="http://schemas.microsoft.com/office/powerpoint/2010/main" val="22362621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2CC73-0B10-5575-DBC1-40D18CEE17EC}"/>
              </a:ext>
            </a:extLst>
          </p:cNvPr>
          <p:cNvSpPr>
            <a:spLocks noGrp="1"/>
          </p:cNvSpPr>
          <p:nvPr>
            <p:ph type="title"/>
          </p:nvPr>
        </p:nvSpPr>
        <p:spPr>
          <a:xfrm>
            <a:off x="1066388" y="389576"/>
            <a:ext cx="10058400" cy="905001"/>
          </a:xfrm>
        </p:spPr>
        <p:txBody>
          <a:bodyPr>
            <a:normAutofit/>
          </a:bodyPr>
          <a:lstStyle/>
          <a:p>
            <a:r>
              <a:rPr lang="en-US" sz="4400" b="1">
                <a:solidFill>
                  <a:srgbClr val="2C2CAE"/>
                </a:solidFill>
                <a:cs typeface="Calibri Light"/>
              </a:rPr>
              <a:t>Our Students with IEPs Data</a:t>
            </a:r>
            <a:endParaRPr lang="en-US" sz="4400" b="1">
              <a:solidFill>
                <a:srgbClr val="2C2CAE"/>
              </a:solidFill>
            </a:endParaRPr>
          </a:p>
        </p:txBody>
      </p:sp>
      <p:pic>
        <p:nvPicPr>
          <p:cNvPr id="4" name="Picture 4" descr="Table&#10;&#10;Description automatically generated">
            <a:extLst>
              <a:ext uri="{FF2B5EF4-FFF2-40B4-BE49-F238E27FC236}">
                <a16:creationId xmlns:a16="http://schemas.microsoft.com/office/drawing/2014/main" id="{A6CADF8E-F695-F0A5-717B-2223215E22C2}"/>
              </a:ext>
            </a:extLst>
          </p:cNvPr>
          <p:cNvPicPr>
            <a:picLocks noGrp="1" noChangeAspect="1"/>
          </p:cNvPicPr>
          <p:nvPr>
            <p:ph idx="1"/>
          </p:nvPr>
        </p:nvPicPr>
        <p:blipFill>
          <a:blip r:embed="rId3"/>
          <a:stretch>
            <a:fillRect/>
          </a:stretch>
        </p:blipFill>
        <p:spPr>
          <a:xfrm>
            <a:off x="261231" y="2088189"/>
            <a:ext cx="6057773" cy="3430772"/>
          </a:xfrm>
        </p:spPr>
      </p:pic>
      <p:pic>
        <p:nvPicPr>
          <p:cNvPr id="5" name="Picture 5" descr="Graphical user interface, application&#10;&#10;Description automatically generated">
            <a:extLst>
              <a:ext uri="{FF2B5EF4-FFF2-40B4-BE49-F238E27FC236}">
                <a16:creationId xmlns:a16="http://schemas.microsoft.com/office/drawing/2014/main" id="{C06843B9-1F88-9312-9902-4F9DD7007CDB}"/>
              </a:ext>
            </a:extLst>
          </p:cNvPr>
          <p:cNvPicPr>
            <a:picLocks noChangeAspect="1"/>
          </p:cNvPicPr>
          <p:nvPr/>
        </p:nvPicPr>
        <p:blipFill>
          <a:blip r:embed="rId4"/>
          <a:stretch>
            <a:fillRect/>
          </a:stretch>
        </p:blipFill>
        <p:spPr>
          <a:xfrm>
            <a:off x="6464877" y="2085038"/>
            <a:ext cx="5492002" cy="3441266"/>
          </a:xfrm>
          <a:prstGeom prst="rect">
            <a:avLst/>
          </a:prstGeom>
        </p:spPr>
      </p:pic>
      <p:sp>
        <p:nvSpPr>
          <p:cNvPr id="3" name="Star: 5 Points 2">
            <a:extLst>
              <a:ext uri="{FF2B5EF4-FFF2-40B4-BE49-F238E27FC236}">
                <a16:creationId xmlns:a16="http://schemas.microsoft.com/office/drawing/2014/main" id="{6CD0D8E3-3A67-0A0B-FAD7-C7BD802D5C03}"/>
              </a:ext>
            </a:extLst>
          </p:cNvPr>
          <p:cNvSpPr/>
          <p:nvPr/>
        </p:nvSpPr>
        <p:spPr>
          <a:xfrm>
            <a:off x="1872896" y="4444918"/>
            <a:ext cx="226541" cy="21624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4258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B2B8762-61F0-4F1B-9364-D633EE9D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97675C8-1328-460C-9EBF-6B446B67EA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514EE78B-AF71-4195-A01B-F1165D923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C6417104-D4C1-4710-9982-2154A7F484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F2CC73-0B10-5575-DBC1-40D18CEE17EC}"/>
              </a:ext>
            </a:extLst>
          </p:cNvPr>
          <p:cNvSpPr>
            <a:spLocks noGrp="1"/>
          </p:cNvSpPr>
          <p:nvPr>
            <p:ph type="title"/>
          </p:nvPr>
        </p:nvSpPr>
        <p:spPr>
          <a:xfrm>
            <a:off x="661877" y="108327"/>
            <a:ext cx="10909073" cy="1057655"/>
          </a:xfrm>
        </p:spPr>
        <p:txBody>
          <a:bodyPr vert="horz" lIns="91440" tIns="45720" rIns="91440" bIns="45720" rtlCol="0" anchor="b">
            <a:normAutofit/>
          </a:bodyPr>
          <a:lstStyle/>
          <a:p>
            <a:r>
              <a:rPr lang="en-US" sz="3600" b="1">
                <a:solidFill>
                  <a:srgbClr val="2C2CAE"/>
                </a:solidFill>
              </a:rPr>
              <a:t>Student Receiving Status</a:t>
            </a:r>
            <a:r>
              <a:rPr lang="en-US" sz="6000" b="1">
                <a:solidFill>
                  <a:srgbClr val="2C2CAE"/>
                </a:solidFill>
              </a:rPr>
              <a:t> </a:t>
            </a:r>
            <a:r>
              <a:rPr lang="en-US" sz="1200" b="1">
                <a:solidFill>
                  <a:srgbClr val="2C2CAE"/>
                </a:solidFill>
              </a:rPr>
              <a:t>– as of October 31, 2022</a:t>
            </a:r>
            <a:endParaRPr lang="en-US" sz="6000" b="1">
              <a:solidFill>
                <a:srgbClr val="2C2CAE"/>
              </a:solidFill>
              <a:cs typeface="Calibri Light"/>
            </a:endParaRPr>
          </a:p>
        </p:txBody>
      </p:sp>
      <p:pic>
        <p:nvPicPr>
          <p:cNvPr id="8" name="Picture 8" descr="Table&#10;&#10;Description automatically generated">
            <a:extLst>
              <a:ext uri="{FF2B5EF4-FFF2-40B4-BE49-F238E27FC236}">
                <a16:creationId xmlns:a16="http://schemas.microsoft.com/office/drawing/2014/main" id="{77AB0C10-4E46-CB3C-59C7-91F8461C4492}"/>
              </a:ext>
            </a:extLst>
          </p:cNvPr>
          <p:cNvPicPr>
            <a:picLocks noChangeAspect="1"/>
          </p:cNvPicPr>
          <p:nvPr/>
        </p:nvPicPr>
        <p:blipFill>
          <a:blip r:embed="rId3"/>
          <a:stretch>
            <a:fillRect/>
          </a:stretch>
        </p:blipFill>
        <p:spPr>
          <a:xfrm>
            <a:off x="523945" y="1910320"/>
            <a:ext cx="5243165" cy="3156043"/>
          </a:xfrm>
          <a:prstGeom prst="rect">
            <a:avLst/>
          </a:prstGeom>
        </p:spPr>
      </p:pic>
      <p:sp>
        <p:nvSpPr>
          <p:cNvPr id="21" name="Rectangle 20">
            <a:extLst>
              <a:ext uri="{FF2B5EF4-FFF2-40B4-BE49-F238E27FC236}">
                <a16:creationId xmlns:a16="http://schemas.microsoft.com/office/drawing/2014/main" id="{626F1402-2DEC-4071-84AF-350C7BF00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3996"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a:extLst>
              <a:ext uri="{FF2B5EF4-FFF2-40B4-BE49-F238E27FC236}">
                <a16:creationId xmlns:a16="http://schemas.microsoft.com/office/drawing/2014/main" id="{EBC423D4-2C9B-F80D-9FA7-8247F6BE8857}"/>
              </a:ext>
            </a:extLst>
          </p:cNvPr>
          <p:cNvPicPr>
            <a:picLocks noGrp="1" noChangeAspect="1"/>
          </p:cNvPicPr>
          <p:nvPr>
            <p:ph idx="1"/>
          </p:nvPr>
        </p:nvPicPr>
        <p:blipFill>
          <a:blip r:embed="rId4"/>
          <a:stretch>
            <a:fillRect/>
          </a:stretch>
        </p:blipFill>
        <p:spPr>
          <a:xfrm>
            <a:off x="7326282" y="1058251"/>
            <a:ext cx="3989872" cy="4959467"/>
          </a:xfrm>
          <a:prstGeom prst="rect">
            <a:avLst/>
          </a:prstGeom>
        </p:spPr>
      </p:pic>
      <p:cxnSp>
        <p:nvCxnSpPr>
          <p:cNvPr id="23" name="Straight Connector 22">
            <a:extLst>
              <a:ext uri="{FF2B5EF4-FFF2-40B4-BE49-F238E27FC236}">
                <a16:creationId xmlns:a16="http://schemas.microsoft.com/office/drawing/2014/main" id="{04733B62-1719-4677-A612-CA0AC0AD74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DA52A394-10F4-4AA5-90E4-634D1E919D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07BDDC51-8BB2-42BE-8EA8-39B3E9AC1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567986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FA4CD5CB-D209-4D70-8CA4-629731C59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140624-4662-AE11-4E21-F5BB26AABEE6}"/>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b="1">
                <a:solidFill>
                  <a:schemeClr val="tx1">
                    <a:lumMod val="85000"/>
                    <a:lumOff val="15000"/>
                  </a:schemeClr>
                </a:solidFill>
              </a:rPr>
              <a:t>SWI Performance Across Three Years Testing</a:t>
            </a:r>
            <a:endParaRPr lang="en-US">
              <a:solidFill>
                <a:schemeClr val="tx1">
                  <a:lumMod val="85000"/>
                  <a:lumOff val="15000"/>
                </a:schemeClr>
              </a:solidFill>
            </a:endParaRPr>
          </a:p>
        </p:txBody>
      </p:sp>
      <p:pic>
        <p:nvPicPr>
          <p:cNvPr id="4" name="Picture 3">
            <a:extLst>
              <a:ext uri="{FF2B5EF4-FFF2-40B4-BE49-F238E27FC236}">
                <a16:creationId xmlns:a16="http://schemas.microsoft.com/office/drawing/2014/main" id="{C7BDBD08-9954-BF96-A57D-136B90072DC0}"/>
              </a:ext>
            </a:extLst>
          </p:cNvPr>
          <p:cNvPicPr>
            <a:picLocks noChangeAspect="1"/>
          </p:cNvPicPr>
          <p:nvPr/>
        </p:nvPicPr>
        <p:blipFill rotWithShape="1">
          <a:blip r:embed="rId2" cstate="email">
            <a:extLst>
              <a:ext uri="{28A0092B-C50C-407E-A947-70E740481C1C}">
                <a14:useLocalDpi xmlns:a14="http://schemas.microsoft.com/office/drawing/2010/main"/>
              </a:ext>
            </a:extLst>
          </a:blip>
          <a:stretch/>
        </p:blipFill>
        <p:spPr>
          <a:xfrm>
            <a:off x="633999" y="747883"/>
            <a:ext cx="6912217" cy="4838551"/>
          </a:xfrm>
          <a:prstGeom prst="rect">
            <a:avLst/>
          </a:prstGeom>
        </p:spPr>
      </p:pic>
      <p:cxnSp>
        <p:nvCxnSpPr>
          <p:cNvPr id="17" name="Straight Connector 16">
            <a:extLst>
              <a:ext uri="{FF2B5EF4-FFF2-40B4-BE49-F238E27FC236}">
                <a16:creationId xmlns:a16="http://schemas.microsoft.com/office/drawing/2014/main" id="{5C6A2BAE-B461-4B55-8E1F-0722ABDD13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B4C27B90-DF2B-4D00-BA07-18ED774CD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593ACC25-C262-417A-8AA9-0641C772B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612189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2E035-8CF3-6AB5-B043-2466891E683C}"/>
              </a:ext>
            </a:extLst>
          </p:cNvPr>
          <p:cNvSpPr>
            <a:spLocks noGrp="1"/>
          </p:cNvSpPr>
          <p:nvPr>
            <p:ph type="title"/>
          </p:nvPr>
        </p:nvSpPr>
        <p:spPr>
          <a:xfrm>
            <a:off x="1097280" y="286603"/>
            <a:ext cx="10058400" cy="749371"/>
          </a:xfrm>
        </p:spPr>
        <p:txBody>
          <a:bodyPr/>
          <a:lstStyle/>
          <a:p>
            <a:r>
              <a:rPr lang="en-US">
                <a:cs typeface="Calibri Light"/>
              </a:rPr>
              <a:t>MLL Progress Rate Goals</a:t>
            </a:r>
            <a:endParaRPr lang="en-US"/>
          </a:p>
        </p:txBody>
      </p:sp>
      <p:sp>
        <p:nvSpPr>
          <p:cNvPr id="3" name="Content Placeholder 2">
            <a:extLst>
              <a:ext uri="{FF2B5EF4-FFF2-40B4-BE49-F238E27FC236}">
                <a16:creationId xmlns:a16="http://schemas.microsoft.com/office/drawing/2014/main" id="{180B3AAC-A409-9FF7-AAD9-BD92749EB77B}"/>
              </a:ext>
            </a:extLst>
          </p:cNvPr>
          <p:cNvSpPr>
            <a:spLocks noGrp="1"/>
          </p:cNvSpPr>
          <p:nvPr>
            <p:ph idx="1"/>
          </p:nvPr>
        </p:nvSpPr>
        <p:spPr>
          <a:xfrm>
            <a:off x="655667" y="875916"/>
            <a:ext cx="10058400" cy="464475"/>
          </a:xfrm>
        </p:spPr>
        <p:txBody>
          <a:bodyPr vert="horz" lIns="0" tIns="45720" rIns="0" bIns="45720" rtlCol="0" anchor="t">
            <a:normAutofit/>
          </a:bodyPr>
          <a:lstStyle/>
          <a:p>
            <a:r>
              <a:rPr lang="en-US">
                <a:cs typeface="Calibri"/>
              </a:rPr>
              <a:t>We are working hard to ensure every student in this district makes progress against their goals. </a:t>
            </a:r>
            <a:endParaRPr lang="en-US"/>
          </a:p>
        </p:txBody>
      </p:sp>
      <p:pic>
        <p:nvPicPr>
          <p:cNvPr id="6" name="Picture 6" descr="Table&#10;&#10;Description automatically generated">
            <a:extLst>
              <a:ext uri="{FF2B5EF4-FFF2-40B4-BE49-F238E27FC236}">
                <a16:creationId xmlns:a16="http://schemas.microsoft.com/office/drawing/2014/main" id="{50D7230D-6765-2E97-7D52-B6D138F02EA3}"/>
              </a:ext>
            </a:extLst>
          </p:cNvPr>
          <p:cNvPicPr>
            <a:picLocks noChangeAspect="1"/>
          </p:cNvPicPr>
          <p:nvPr/>
        </p:nvPicPr>
        <p:blipFill>
          <a:blip r:embed="rId2"/>
          <a:stretch>
            <a:fillRect/>
          </a:stretch>
        </p:blipFill>
        <p:spPr>
          <a:xfrm>
            <a:off x="264969" y="2559211"/>
            <a:ext cx="4812722" cy="2458285"/>
          </a:xfrm>
          <a:prstGeom prst="rect">
            <a:avLst/>
          </a:prstGeom>
        </p:spPr>
      </p:pic>
      <p:sp>
        <p:nvSpPr>
          <p:cNvPr id="8" name="Content Placeholder 2">
            <a:extLst>
              <a:ext uri="{FF2B5EF4-FFF2-40B4-BE49-F238E27FC236}">
                <a16:creationId xmlns:a16="http://schemas.microsoft.com/office/drawing/2014/main" id="{EBF98578-A8CE-99C0-6116-DD67F0684D58}"/>
              </a:ext>
            </a:extLst>
          </p:cNvPr>
          <p:cNvSpPr txBox="1">
            <a:spLocks/>
          </p:cNvSpPr>
          <p:nvPr/>
        </p:nvSpPr>
        <p:spPr>
          <a:xfrm>
            <a:off x="262544" y="1842270"/>
            <a:ext cx="5001490" cy="672293"/>
          </a:xfrm>
          <a:prstGeom prst="rect">
            <a:avLst/>
          </a:prstGeom>
        </p:spPr>
        <p:txBody>
          <a:bodyPr vert="horz" lIns="0" tIns="45720" rIns="0" bIns="45720" rtlCol="0" anchor="t">
            <a:normAutofit fontScale="70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a:ea typeface="+mn-lt"/>
                <a:cs typeface="+mn-lt"/>
              </a:rPr>
              <a:t>This table summarizes current ELLs at your school by top home languages and grade level. The purpose is to identify potential areas of need for additional home language supports for students. </a:t>
            </a:r>
            <a:endParaRPr lang="en-US"/>
          </a:p>
        </p:txBody>
      </p:sp>
      <p:pic>
        <p:nvPicPr>
          <p:cNvPr id="10" name="Picture 10" descr="Table&#10;&#10;Description automatically generated">
            <a:extLst>
              <a:ext uri="{FF2B5EF4-FFF2-40B4-BE49-F238E27FC236}">
                <a16:creationId xmlns:a16="http://schemas.microsoft.com/office/drawing/2014/main" id="{12F6A0A8-F098-F87C-6178-390DBC03D183}"/>
              </a:ext>
            </a:extLst>
          </p:cNvPr>
          <p:cNvPicPr>
            <a:picLocks noChangeAspect="1"/>
          </p:cNvPicPr>
          <p:nvPr/>
        </p:nvPicPr>
        <p:blipFill>
          <a:blip r:embed="rId3"/>
          <a:stretch>
            <a:fillRect/>
          </a:stretch>
        </p:blipFill>
        <p:spPr>
          <a:xfrm>
            <a:off x="7148946" y="2365343"/>
            <a:ext cx="3539836" cy="1382630"/>
          </a:xfrm>
          <a:prstGeom prst="rect">
            <a:avLst/>
          </a:prstGeom>
        </p:spPr>
      </p:pic>
      <p:pic>
        <p:nvPicPr>
          <p:cNvPr id="11" name="Picture 11" descr="Table&#10;&#10;Description automatically generated">
            <a:extLst>
              <a:ext uri="{FF2B5EF4-FFF2-40B4-BE49-F238E27FC236}">
                <a16:creationId xmlns:a16="http://schemas.microsoft.com/office/drawing/2014/main" id="{7A873462-61C8-751B-7F7B-8E37007ED92F}"/>
              </a:ext>
            </a:extLst>
          </p:cNvPr>
          <p:cNvPicPr>
            <a:picLocks noChangeAspect="1"/>
          </p:cNvPicPr>
          <p:nvPr/>
        </p:nvPicPr>
        <p:blipFill>
          <a:blip r:embed="rId4"/>
          <a:stretch>
            <a:fillRect/>
          </a:stretch>
        </p:blipFill>
        <p:spPr>
          <a:xfrm>
            <a:off x="5893377" y="4799999"/>
            <a:ext cx="2743200" cy="1535596"/>
          </a:xfrm>
          <a:prstGeom prst="rect">
            <a:avLst/>
          </a:prstGeom>
        </p:spPr>
      </p:pic>
      <p:sp>
        <p:nvSpPr>
          <p:cNvPr id="12" name="Content Placeholder 2">
            <a:extLst>
              <a:ext uri="{FF2B5EF4-FFF2-40B4-BE49-F238E27FC236}">
                <a16:creationId xmlns:a16="http://schemas.microsoft.com/office/drawing/2014/main" id="{C735E14E-BD96-E06C-05D3-32513054F43A}"/>
              </a:ext>
            </a:extLst>
          </p:cNvPr>
          <p:cNvSpPr txBox="1">
            <a:spLocks/>
          </p:cNvSpPr>
          <p:nvPr/>
        </p:nvSpPr>
        <p:spPr>
          <a:xfrm>
            <a:off x="5890952" y="1807634"/>
            <a:ext cx="4966854" cy="828156"/>
          </a:xfrm>
          <a:prstGeom prst="rect">
            <a:avLst/>
          </a:prstGeom>
        </p:spPr>
        <p:txBody>
          <a:bodyPr vert="horz" lIns="0" tIns="45720" rIns="0" bIns="45720" rtlCol="0" anchor="t">
            <a:normAutofit fontScale="62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a:ea typeface="+mn-lt"/>
                <a:cs typeface="+mn-lt"/>
              </a:rPr>
              <a:t>Below is a summary of Multilingual Learners and English Language Learners (MLs/ELLs) as a proportion of total students at your school by subgroups such as years of ELL service, and other indicators. The purpose of this page is to provide an overview of the school’s ML/ELL population</a:t>
            </a:r>
            <a:endParaRPr lang="en-US"/>
          </a:p>
        </p:txBody>
      </p:sp>
      <p:sp>
        <p:nvSpPr>
          <p:cNvPr id="13" name="Content Placeholder 2">
            <a:extLst>
              <a:ext uri="{FF2B5EF4-FFF2-40B4-BE49-F238E27FC236}">
                <a16:creationId xmlns:a16="http://schemas.microsoft.com/office/drawing/2014/main" id="{0DF6211F-463F-6E12-DCC8-50D85A3E78C3}"/>
              </a:ext>
            </a:extLst>
          </p:cNvPr>
          <p:cNvSpPr txBox="1">
            <a:spLocks/>
          </p:cNvSpPr>
          <p:nvPr/>
        </p:nvSpPr>
        <p:spPr>
          <a:xfrm>
            <a:off x="5466656" y="4058998"/>
            <a:ext cx="6135831" cy="706929"/>
          </a:xfrm>
          <a:prstGeom prst="rect">
            <a:avLst/>
          </a:prstGeom>
        </p:spPr>
        <p:txBody>
          <a:bodyPr vert="horz" lIns="0" tIns="45720" rIns="0" bIns="45720" rtlCol="0" anchor="t">
            <a:normAutofit fontScale="62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a:ea typeface="+mn-lt"/>
                <a:cs typeface="+mn-lt"/>
              </a:rPr>
              <a:t>This is a summary of students’ Spring 2022 NYSESLAT results and English language proficiency progress. The purpose is to understand student growth in English language proficiency and a school’s annual federal and state accountability metrics for ELLs. Students that meet annual expected progress are on track to exit ELL services.</a:t>
            </a:r>
            <a:endParaRPr lang="en-US">
              <a:cs typeface="Calibri"/>
            </a:endParaRPr>
          </a:p>
        </p:txBody>
      </p:sp>
      <p:pic>
        <p:nvPicPr>
          <p:cNvPr id="14" name="Picture 14" descr="Chart&#10;&#10;Description automatically generated">
            <a:extLst>
              <a:ext uri="{FF2B5EF4-FFF2-40B4-BE49-F238E27FC236}">
                <a16:creationId xmlns:a16="http://schemas.microsoft.com/office/drawing/2014/main" id="{2258192B-C41C-A0EB-7D74-09A6DA2AC598}"/>
              </a:ext>
            </a:extLst>
          </p:cNvPr>
          <p:cNvPicPr>
            <a:picLocks noChangeAspect="1"/>
          </p:cNvPicPr>
          <p:nvPr/>
        </p:nvPicPr>
        <p:blipFill>
          <a:blip r:embed="rId5"/>
          <a:stretch>
            <a:fillRect/>
          </a:stretch>
        </p:blipFill>
        <p:spPr>
          <a:xfrm>
            <a:off x="9694717" y="4881835"/>
            <a:ext cx="1392382" cy="1458513"/>
          </a:xfrm>
          <a:prstGeom prst="rect">
            <a:avLst/>
          </a:prstGeom>
        </p:spPr>
      </p:pic>
    </p:spTree>
    <p:extLst>
      <p:ext uri="{BB962C8B-B14F-4D97-AF65-F5344CB8AC3E}">
        <p14:creationId xmlns:p14="http://schemas.microsoft.com/office/powerpoint/2010/main" val="12640478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FA4CD5CB-D209-4D70-8CA4-629731C59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140624-4662-AE11-4E21-F5BB26AABEE6}"/>
              </a:ext>
            </a:extLst>
          </p:cNvPr>
          <p:cNvSpPr>
            <a:spLocks noGrp="1"/>
          </p:cNvSpPr>
          <p:nvPr>
            <p:ph type="title"/>
          </p:nvPr>
        </p:nvSpPr>
        <p:spPr>
          <a:xfrm>
            <a:off x="8598310" y="778797"/>
            <a:ext cx="3401961" cy="3686015"/>
          </a:xfrm>
        </p:spPr>
        <p:txBody>
          <a:bodyPr vert="horz" lIns="91440" tIns="45720" rIns="91440" bIns="45720" rtlCol="0" anchor="b">
            <a:normAutofit/>
          </a:bodyPr>
          <a:lstStyle/>
          <a:p>
            <a:r>
              <a:rPr lang="en-US" sz="5100" b="1">
                <a:solidFill>
                  <a:schemeClr val="tx1">
                    <a:lumMod val="85000"/>
                    <a:lumOff val="15000"/>
                  </a:schemeClr>
                </a:solidFill>
              </a:rPr>
              <a:t>MLL Performance Across Three Years of Testing</a:t>
            </a:r>
            <a:endParaRPr lang="en-US" sz="5100">
              <a:solidFill>
                <a:schemeClr val="tx1">
                  <a:lumMod val="85000"/>
                  <a:lumOff val="15000"/>
                </a:schemeClr>
              </a:solidFill>
            </a:endParaRPr>
          </a:p>
        </p:txBody>
      </p:sp>
      <p:pic>
        <p:nvPicPr>
          <p:cNvPr id="6" name="Picture 5">
            <a:extLst>
              <a:ext uri="{FF2B5EF4-FFF2-40B4-BE49-F238E27FC236}">
                <a16:creationId xmlns:a16="http://schemas.microsoft.com/office/drawing/2014/main" id="{03609AF9-AB35-4E64-1F55-33FFBF268649}"/>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tretch/>
        </p:blipFill>
        <p:spPr>
          <a:xfrm>
            <a:off x="354599" y="774432"/>
            <a:ext cx="7852017" cy="4887054"/>
          </a:xfrm>
          <a:prstGeom prst="rect">
            <a:avLst/>
          </a:prstGeom>
        </p:spPr>
      </p:pic>
      <p:cxnSp>
        <p:nvCxnSpPr>
          <p:cNvPr id="19" name="Straight Connector 18">
            <a:extLst>
              <a:ext uri="{FF2B5EF4-FFF2-40B4-BE49-F238E27FC236}">
                <a16:creationId xmlns:a16="http://schemas.microsoft.com/office/drawing/2014/main" id="{5C6A2BAE-B461-4B55-8E1F-0722ABDD13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B4C27B90-DF2B-4D00-BA07-18ED774CD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593ACC25-C262-417A-8AA9-0641C772B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653658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C6D7B-6A6C-97ED-D863-59700E9BC4B6}"/>
              </a:ext>
            </a:extLst>
          </p:cNvPr>
          <p:cNvSpPr>
            <a:spLocks noGrp="1"/>
          </p:cNvSpPr>
          <p:nvPr>
            <p:ph type="title"/>
          </p:nvPr>
        </p:nvSpPr>
        <p:spPr>
          <a:xfrm>
            <a:off x="238043" y="1175603"/>
            <a:ext cx="2723606" cy="3991483"/>
          </a:xfrm>
        </p:spPr>
        <p:txBody>
          <a:bodyPr>
            <a:normAutofit/>
          </a:bodyPr>
          <a:lstStyle/>
          <a:p>
            <a:r>
              <a:rPr lang="en-US" sz="4400">
                <a:solidFill>
                  <a:srgbClr val="2C2CAE"/>
                </a:solidFill>
                <a:latin typeface="+mn-lt"/>
              </a:rPr>
              <a:t>2022 NYC Math &amp; ELA Proficiency Rates by District</a:t>
            </a:r>
          </a:p>
        </p:txBody>
      </p:sp>
      <p:pic>
        <p:nvPicPr>
          <p:cNvPr id="4" name="Picture 3">
            <a:extLst>
              <a:ext uri="{FF2B5EF4-FFF2-40B4-BE49-F238E27FC236}">
                <a16:creationId xmlns:a16="http://schemas.microsoft.com/office/drawing/2014/main" id="{3D1212FE-8FAC-223B-75C1-2653840284CC}"/>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t="6301"/>
          <a:stretch/>
        </p:blipFill>
        <p:spPr>
          <a:xfrm>
            <a:off x="3450066" y="462642"/>
            <a:ext cx="8464348" cy="5582103"/>
          </a:xfrm>
          <a:prstGeom prst="rect">
            <a:avLst/>
          </a:prstGeom>
          <a:ln w="19050">
            <a:solidFill>
              <a:schemeClr val="accent1">
                <a:lumMod val="75000"/>
              </a:schemeClr>
            </a:solidFill>
          </a:ln>
        </p:spPr>
      </p:pic>
    </p:spTree>
    <p:extLst>
      <p:ext uri="{BB962C8B-B14F-4D97-AF65-F5344CB8AC3E}">
        <p14:creationId xmlns:p14="http://schemas.microsoft.com/office/powerpoint/2010/main" val="18686447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85748-E6F9-45DC-9BA4-F52C670F0629}"/>
              </a:ext>
            </a:extLst>
          </p:cNvPr>
          <p:cNvSpPr>
            <a:spLocks noGrp="1"/>
          </p:cNvSpPr>
          <p:nvPr>
            <p:ph type="title"/>
          </p:nvPr>
        </p:nvSpPr>
        <p:spPr>
          <a:xfrm>
            <a:off x="1050878" y="2283622"/>
            <a:ext cx="10604309" cy="2056366"/>
          </a:xfrm>
        </p:spPr>
        <p:txBody>
          <a:bodyPr>
            <a:noAutofit/>
          </a:bodyPr>
          <a:lstStyle/>
          <a:p>
            <a:pPr algn="ctr"/>
            <a:r>
              <a:rPr lang="en-US" sz="5400" b="1">
                <a:latin typeface="Calibri"/>
              </a:rPr>
              <a:t>Connecting our Data </a:t>
            </a:r>
            <a:br>
              <a:rPr lang="en-US" sz="5400" b="1">
                <a:latin typeface="Calibri"/>
              </a:rPr>
            </a:br>
            <a:r>
              <a:rPr lang="en-US" sz="5400" b="1">
                <a:latin typeface="Calibri"/>
              </a:rPr>
              <a:t>to our Priorities</a:t>
            </a:r>
          </a:p>
        </p:txBody>
      </p:sp>
    </p:spTree>
    <p:extLst>
      <p:ext uri="{BB962C8B-B14F-4D97-AF65-F5344CB8AC3E}">
        <p14:creationId xmlns:p14="http://schemas.microsoft.com/office/powerpoint/2010/main" val="2643080698"/>
      </p:ext>
    </p:extLst>
  </p:cSld>
  <p:clrMapOvr>
    <a:masterClrMapping/>
  </p:clrMapOvr>
  <p:extLst>
    <p:ext uri="{6950BFC3-D8DA-4A85-94F7-54DA5524770B}">
      <p188:commentRel xmlns:p188="http://schemas.microsoft.com/office/powerpoint/2018/8/main" r:id="rId2"/>
    </p:ext>
  </p:extLs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6" name="Straight Connector 25">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FA4CD5CB-D209-4D70-8CA4-629731C59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5C4209-02BE-62D2-54E7-ADED78071997}"/>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6600">
                <a:solidFill>
                  <a:schemeClr val="tx1">
                    <a:lumMod val="85000"/>
                    <a:lumOff val="15000"/>
                  </a:schemeClr>
                </a:solidFill>
              </a:rPr>
              <a:t>District Priorities</a:t>
            </a:r>
          </a:p>
        </p:txBody>
      </p:sp>
      <p:pic>
        <p:nvPicPr>
          <p:cNvPr id="4" name="Picture 3" descr="Adhesive notes on glass wall">
            <a:extLst>
              <a:ext uri="{FF2B5EF4-FFF2-40B4-BE49-F238E27FC236}">
                <a16:creationId xmlns:a16="http://schemas.microsoft.com/office/drawing/2014/main" id="{71FEDB24-013D-6949-A8F1-51B934CCFB9F}"/>
              </a:ext>
            </a:extLst>
          </p:cNvPr>
          <p:cNvPicPr>
            <a:picLocks noChangeAspect="1"/>
          </p:cNvPicPr>
          <p:nvPr/>
        </p:nvPicPr>
        <p:blipFill rotWithShape="1">
          <a:blip r:embed="rId2"/>
          <a:srcRect l="12654" r="13837" b="-1"/>
          <a:stretch/>
        </p:blipFill>
        <p:spPr>
          <a:xfrm>
            <a:off x="1307169" y="640081"/>
            <a:ext cx="5565877" cy="5054156"/>
          </a:xfrm>
          <a:prstGeom prst="rect">
            <a:avLst/>
          </a:prstGeom>
        </p:spPr>
      </p:pic>
      <p:cxnSp>
        <p:nvCxnSpPr>
          <p:cNvPr id="30" name="Straight Connector 29">
            <a:extLst>
              <a:ext uri="{FF2B5EF4-FFF2-40B4-BE49-F238E27FC236}">
                <a16:creationId xmlns:a16="http://schemas.microsoft.com/office/drawing/2014/main" id="{5C6A2BAE-B461-4B55-8E1F-0722ABDD13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B4C27B90-DF2B-4D00-BA07-18ED774CD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593ACC25-C262-417A-8AA9-0641C772B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3615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8D656-BAF7-C406-DC88-1C7577B4275F}"/>
              </a:ext>
            </a:extLst>
          </p:cNvPr>
          <p:cNvSpPr>
            <a:spLocks noGrp="1"/>
          </p:cNvSpPr>
          <p:nvPr>
            <p:ph type="title"/>
          </p:nvPr>
        </p:nvSpPr>
        <p:spPr/>
        <p:txBody>
          <a:bodyPr anchor="ctr">
            <a:normAutofit/>
          </a:bodyPr>
          <a:lstStyle/>
          <a:p>
            <a:pPr algn="r"/>
            <a:r>
              <a:rPr lang="en-US" sz="4400">
                <a:cs typeface="Calibri Light"/>
              </a:rPr>
              <a:t>District Priorities</a:t>
            </a:r>
            <a:endParaRPr lang="en-US" sz="4400"/>
          </a:p>
        </p:txBody>
      </p:sp>
      <p:graphicFrame>
        <p:nvGraphicFramePr>
          <p:cNvPr id="9" name="Content Placeholder 2">
            <a:extLst>
              <a:ext uri="{FF2B5EF4-FFF2-40B4-BE49-F238E27FC236}">
                <a16:creationId xmlns:a16="http://schemas.microsoft.com/office/drawing/2014/main" id="{0559BD50-942B-5552-7C76-A3A263272E9B}"/>
              </a:ext>
            </a:extLst>
          </p:cNvPr>
          <p:cNvGraphicFramePr>
            <a:graphicFrameLocks noGrp="1"/>
          </p:cNvGraphicFramePr>
          <p:nvPr>
            <p:ph sz="half" idx="1"/>
          </p:nvPr>
        </p:nvGraphicFramePr>
        <p:xfrm>
          <a:off x="1097279" y="1845734"/>
          <a:ext cx="4937760"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5">
            <a:extLst>
              <a:ext uri="{FF2B5EF4-FFF2-40B4-BE49-F238E27FC236}">
                <a16:creationId xmlns:a16="http://schemas.microsoft.com/office/drawing/2014/main" id="{CDF74EFA-D22B-6425-1418-BA8C1EDB6016}"/>
              </a:ext>
            </a:extLst>
          </p:cNvPr>
          <p:cNvSpPr>
            <a:spLocks noGrp="1"/>
          </p:cNvSpPr>
          <p:nvPr>
            <p:ph sz="half" idx="2"/>
          </p:nvPr>
        </p:nvSpPr>
        <p:spPr/>
        <p:txBody>
          <a:bodyPr vert="horz" lIns="0" tIns="45720" rIns="0" bIns="45720" rtlCol="0" anchor="t">
            <a:normAutofit/>
          </a:bodyPr>
          <a:lstStyle/>
          <a:p>
            <a:r>
              <a:rPr lang="en-US">
                <a:ea typeface="+mn-lt"/>
                <a:cs typeface="+mn-lt"/>
              </a:rPr>
              <a:t>To ensure our scholars have the knowledge and skills to participate and lead in the 21st century, we are partnering with organizations to bring to our schools innovative experiences in STEAM (</a:t>
            </a:r>
            <a:r>
              <a:rPr lang="en-US">
                <a:cs typeface="Calibri"/>
              </a:rPr>
              <a:t>science, technology, engineering, art and mathematics)</a:t>
            </a:r>
            <a:endParaRPr lang="en-US">
              <a:ea typeface="+mn-lt"/>
              <a:cs typeface="+mn-lt"/>
            </a:endParaRPr>
          </a:p>
          <a:p>
            <a:endParaRPr lang="en-US">
              <a:cs typeface="Calibri"/>
            </a:endParaRPr>
          </a:p>
          <a:p>
            <a:r>
              <a:rPr lang="en-US">
                <a:cs typeface="Calibri"/>
              </a:rPr>
              <a:t>We have committed to supporting the teachers of ELLs with shoulder-to shoulder coaching, additional opportunities for Professional Development and have instituted a district-wide book study on encouraging student discussion. </a:t>
            </a:r>
          </a:p>
        </p:txBody>
      </p:sp>
    </p:spTree>
    <p:extLst>
      <p:ext uri="{BB962C8B-B14F-4D97-AF65-F5344CB8AC3E}">
        <p14:creationId xmlns:p14="http://schemas.microsoft.com/office/powerpoint/2010/main" val="19128008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8D656-BAF7-C406-DC88-1C7577B4275F}"/>
              </a:ext>
            </a:extLst>
          </p:cNvPr>
          <p:cNvSpPr>
            <a:spLocks noGrp="1"/>
          </p:cNvSpPr>
          <p:nvPr>
            <p:ph type="title"/>
          </p:nvPr>
        </p:nvSpPr>
        <p:spPr/>
        <p:txBody>
          <a:bodyPr anchor="ctr">
            <a:normAutofit/>
          </a:bodyPr>
          <a:lstStyle/>
          <a:p>
            <a:pPr algn="r"/>
            <a:r>
              <a:rPr lang="en-US" sz="4400">
                <a:cs typeface="Calibri Light"/>
              </a:rPr>
              <a:t>District Priorities</a:t>
            </a:r>
            <a:endParaRPr lang="en-US" sz="4400"/>
          </a:p>
        </p:txBody>
      </p:sp>
      <p:graphicFrame>
        <p:nvGraphicFramePr>
          <p:cNvPr id="8" name="Content Placeholder 2">
            <a:extLst>
              <a:ext uri="{FF2B5EF4-FFF2-40B4-BE49-F238E27FC236}">
                <a16:creationId xmlns:a16="http://schemas.microsoft.com/office/drawing/2014/main" id="{CBE26BD4-D4C2-4D83-F889-7A54F08C65FE}"/>
              </a:ext>
            </a:extLst>
          </p:cNvPr>
          <p:cNvGraphicFramePr>
            <a:graphicFrameLocks noGrp="1"/>
          </p:cNvGraphicFramePr>
          <p:nvPr>
            <p:ph sz="half" idx="1"/>
          </p:nvPr>
        </p:nvGraphicFramePr>
        <p:xfrm>
          <a:off x="1097279" y="1845734"/>
          <a:ext cx="4937760"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5">
            <a:extLst>
              <a:ext uri="{FF2B5EF4-FFF2-40B4-BE49-F238E27FC236}">
                <a16:creationId xmlns:a16="http://schemas.microsoft.com/office/drawing/2014/main" id="{CDF74EFA-D22B-6425-1418-BA8C1EDB6016}"/>
              </a:ext>
            </a:extLst>
          </p:cNvPr>
          <p:cNvSpPr>
            <a:spLocks noGrp="1"/>
          </p:cNvSpPr>
          <p:nvPr>
            <p:ph sz="half" idx="2"/>
          </p:nvPr>
        </p:nvSpPr>
        <p:spPr>
          <a:xfrm>
            <a:off x="6217920" y="1845735"/>
            <a:ext cx="4937760" cy="4217323"/>
          </a:xfrm>
        </p:spPr>
        <p:txBody>
          <a:bodyPr vert="horz" lIns="0" tIns="45720" rIns="0" bIns="45720" rtlCol="0" anchor="t">
            <a:normAutofit fontScale="92500" lnSpcReduction="20000"/>
          </a:bodyPr>
          <a:lstStyle/>
          <a:p>
            <a:r>
              <a:rPr lang="en-US">
                <a:cs typeface="Calibri"/>
              </a:rPr>
              <a:t>We have committed to supporting the teachers of SWIs with shoulder-to shoulder coaching, additional opportunities for Professional Development, clinics and are looking to partner with the Central office to offer additional bilingual special education classes to serve some of our most vulnerable SWIs. </a:t>
            </a:r>
          </a:p>
          <a:p>
            <a:endParaRPr lang="en-US">
              <a:cs typeface="Calibri"/>
            </a:endParaRPr>
          </a:p>
          <a:p>
            <a:r>
              <a:rPr lang="en-US">
                <a:cs typeface="Calibri"/>
              </a:rPr>
              <a:t>We have developed district goals that specifically address the achievement data for our district. These include but are not limited to ensuring high expectations and rigorous instruction for every single student grounded in an asset-based mindset, strengthening a welcoming environment, implementing an inclusive curricula and centering time for ongoing and targeted PL communities. </a:t>
            </a:r>
          </a:p>
        </p:txBody>
      </p:sp>
    </p:spTree>
    <p:extLst>
      <p:ext uri="{BB962C8B-B14F-4D97-AF65-F5344CB8AC3E}">
        <p14:creationId xmlns:p14="http://schemas.microsoft.com/office/powerpoint/2010/main" val="3936336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2AD0F-8C89-34FE-405B-1E8DC215A0A7}"/>
              </a:ext>
            </a:extLst>
          </p:cNvPr>
          <p:cNvSpPr>
            <a:spLocks noGrp="1"/>
          </p:cNvSpPr>
          <p:nvPr>
            <p:ph type="title"/>
          </p:nvPr>
        </p:nvSpPr>
        <p:spPr>
          <a:xfrm>
            <a:off x="435544" y="286603"/>
            <a:ext cx="3222056" cy="1368026"/>
          </a:xfrm>
        </p:spPr>
        <p:txBody>
          <a:bodyPr>
            <a:normAutofit/>
          </a:bodyPr>
          <a:lstStyle/>
          <a:p>
            <a:pPr algn="ctr"/>
            <a:r>
              <a:rPr lang="en-US" sz="4000" b="1">
                <a:solidFill>
                  <a:srgbClr val="2C2CAE"/>
                </a:solidFill>
              </a:rPr>
              <a:t>District Team Structure</a:t>
            </a:r>
            <a:endParaRPr lang="en-US" sz="4000"/>
          </a:p>
        </p:txBody>
      </p:sp>
      <p:pic>
        <p:nvPicPr>
          <p:cNvPr id="5" name="Picture 4">
            <a:extLst>
              <a:ext uri="{FF2B5EF4-FFF2-40B4-BE49-F238E27FC236}">
                <a16:creationId xmlns:a16="http://schemas.microsoft.com/office/drawing/2014/main" id="{D0CA66BC-9C20-D295-3732-2EA88E34D476}"/>
              </a:ext>
            </a:extLst>
          </p:cNvPr>
          <p:cNvPicPr>
            <a:picLocks noChangeAspect="1"/>
          </p:cNvPicPr>
          <p:nvPr/>
        </p:nvPicPr>
        <p:blipFill rotWithShape="1">
          <a:blip r:embed="rId2"/>
          <a:srcRect l="16679" t="40357" r="63955" b="10733"/>
          <a:stretch/>
        </p:blipFill>
        <p:spPr>
          <a:xfrm>
            <a:off x="4115638" y="532263"/>
            <a:ext cx="7867097" cy="5593366"/>
          </a:xfrm>
          <a:prstGeom prst="rect">
            <a:avLst/>
          </a:prstGeom>
        </p:spPr>
      </p:pic>
    </p:spTree>
    <p:extLst>
      <p:ext uri="{BB962C8B-B14F-4D97-AF65-F5344CB8AC3E}">
        <p14:creationId xmlns:p14="http://schemas.microsoft.com/office/powerpoint/2010/main" val="32655492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E8201-8C59-87C2-5CD3-CED7A19D8A86}"/>
              </a:ext>
            </a:extLst>
          </p:cNvPr>
          <p:cNvSpPr>
            <a:spLocks noGrp="1"/>
          </p:cNvSpPr>
          <p:nvPr>
            <p:ph type="title"/>
          </p:nvPr>
        </p:nvSpPr>
        <p:spPr/>
        <p:txBody>
          <a:bodyPr/>
          <a:lstStyle/>
          <a:p>
            <a:r>
              <a:rPr lang="en-US">
                <a:cs typeface="Calibri Light"/>
              </a:rPr>
              <a:t>District Priorities </a:t>
            </a:r>
            <a:endParaRPr lang="en-US"/>
          </a:p>
        </p:txBody>
      </p:sp>
      <p:graphicFrame>
        <p:nvGraphicFramePr>
          <p:cNvPr id="6" name="Content Placeholder 2">
            <a:extLst>
              <a:ext uri="{FF2B5EF4-FFF2-40B4-BE49-F238E27FC236}">
                <a16:creationId xmlns:a16="http://schemas.microsoft.com/office/drawing/2014/main" id="{72E1652A-8DB3-2043-F12F-7032C51728CC}"/>
              </a:ext>
            </a:extLst>
          </p:cNvPr>
          <p:cNvGraphicFramePr>
            <a:graphicFrameLocks noGrp="1"/>
          </p:cNvGraphicFramePr>
          <p:nvPr>
            <p:ph sz="half" idx="1"/>
          </p:nvPr>
        </p:nvGraphicFramePr>
        <p:xfrm>
          <a:off x="1097279" y="1845734"/>
          <a:ext cx="4937760" cy="4023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a:extLst>
              <a:ext uri="{FF2B5EF4-FFF2-40B4-BE49-F238E27FC236}">
                <a16:creationId xmlns:a16="http://schemas.microsoft.com/office/drawing/2014/main" id="{39D49270-58EE-E3A3-4687-19CEB100AE8F}"/>
              </a:ext>
            </a:extLst>
          </p:cNvPr>
          <p:cNvSpPr>
            <a:spLocks noGrp="1"/>
          </p:cNvSpPr>
          <p:nvPr>
            <p:ph sz="half" idx="2"/>
          </p:nvPr>
        </p:nvSpPr>
        <p:spPr>
          <a:xfrm>
            <a:off x="6217920" y="1845735"/>
            <a:ext cx="4937760" cy="4355869"/>
          </a:xfrm>
        </p:spPr>
        <p:txBody>
          <a:bodyPr vert="horz" lIns="0" tIns="45720" rIns="0" bIns="45720" rtlCol="0" anchor="t">
            <a:normAutofit fontScale="85000" lnSpcReduction="20000"/>
          </a:bodyPr>
          <a:lstStyle/>
          <a:p>
            <a:r>
              <a:rPr lang="en-US">
                <a:cs typeface="Calibri"/>
              </a:rPr>
              <a:t>To address this fact and dismantle it as such in D28, we are partnering with divisions, community and governmental organizations, to support all of our scholars whatever their needs: SEL support, migrant student resources, partnership with SPACE to develop leaders to analyze data through the lens of equity and address those inequities head on and pursuing funding to support this work.</a:t>
            </a:r>
          </a:p>
          <a:p>
            <a:endParaRPr lang="en-US">
              <a:cs typeface="Calibri"/>
            </a:endParaRPr>
          </a:p>
          <a:p>
            <a:endParaRPr lang="en-US">
              <a:cs typeface="Calibri"/>
            </a:endParaRPr>
          </a:p>
          <a:p>
            <a:r>
              <a:rPr lang="en-US">
                <a:cs typeface="Calibri"/>
              </a:rPr>
              <a:t>Our work with our scholars doesn't stop within the 4 walls of the school building. We are very much aware that the socio-economic struggles of parents are linked to the opportunities or lack thereof afforded to their children. To uplift our scholars, we need to uplift the community from which they come, and thus provide families, businesses and potential entrepreneurs, the opportunities to interact in different ways with the DOE, to provide services that they sometimes only can and to thrive and thus stay in D28. </a:t>
            </a:r>
          </a:p>
        </p:txBody>
      </p:sp>
    </p:spTree>
    <p:extLst>
      <p:ext uri="{BB962C8B-B14F-4D97-AF65-F5344CB8AC3E}">
        <p14:creationId xmlns:p14="http://schemas.microsoft.com/office/powerpoint/2010/main" val="36467760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0AA6468-80AC-4DDF-9CFB-C7A9507E2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03A358D-B66C-2AB3-E563-13262CC826AC}"/>
              </a:ext>
            </a:extLst>
          </p:cNvPr>
          <p:cNvSpPr>
            <a:spLocks noGrp="1"/>
          </p:cNvSpPr>
          <p:nvPr>
            <p:ph type="title"/>
          </p:nvPr>
        </p:nvSpPr>
        <p:spPr>
          <a:xfrm>
            <a:off x="457200" y="640080"/>
            <a:ext cx="3659246" cy="2926080"/>
          </a:xfrm>
        </p:spPr>
        <p:txBody>
          <a:bodyPr vert="horz" lIns="91440" tIns="45720" rIns="91440" bIns="45720" rtlCol="0" anchor="b">
            <a:normAutofit/>
          </a:bodyPr>
          <a:lstStyle/>
          <a:p>
            <a:r>
              <a:rPr lang="en-US" sz="4400">
                <a:solidFill>
                  <a:srgbClr val="FFFFFF"/>
                </a:solidFill>
              </a:rPr>
              <a:t>Lattice of Support</a:t>
            </a:r>
          </a:p>
        </p:txBody>
      </p:sp>
      <p:sp>
        <p:nvSpPr>
          <p:cNvPr id="3" name="Content Placeholder 2">
            <a:extLst>
              <a:ext uri="{FF2B5EF4-FFF2-40B4-BE49-F238E27FC236}">
                <a16:creationId xmlns:a16="http://schemas.microsoft.com/office/drawing/2014/main" id="{7AB85991-8962-C27D-3612-D3F52634B34A}"/>
              </a:ext>
            </a:extLst>
          </p:cNvPr>
          <p:cNvSpPr>
            <a:spLocks noGrp="1"/>
          </p:cNvSpPr>
          <p:nvPr>
            <p:ph idx="1"/>
          </p:nvPr>
        </p:nvSpPr>
        <p:spPr>
          <a:xfrm>
            <a:off x="457200" y="3578087"/>
            <a:ext cx="3659246" cy="1554480"/>
          </a:xfrm>
        </p:spPr>
        <p:txBody>
          <a:bodyPr vert="horz" lIns="91440" tIns="45720" rIns="91440" bIns="45720" rtlCol="0">
            <a:normAutofit/>
          </a:bodyPr>
          <a:lstStyle/>
          <a:p>
            <a:pPr marL="0" indent="0">
              <a:buNone/>
            </a:pPr>
            <a:r>
              <a:rPr lang="en-US" sz="1500" cap="all" spc="200">
                <a:solidFill>
                  <a:srgbClr val="FFFFFF"/>
                </a:solidFill>
                <a:latin typeface="+mj-lt"/>
              </a:rPr>
              <a:t>Explain what it is and the mode of support (from our handbook)</a:t>
            </a:r>
          </a:p>
        </p:txBody>
      </p:sp>
      <p:pic>
        <p:nvPicPr>
          <p:cNvPr id="5" name="Picture 4" descr="Metallic spheres connected in mesh">
            <a:extLst>
              <a:ext uri="{FF2B5EF4-FFF2-40B4-BE49-F238E27FC236}">
                <a16:creationId xmlns:a16="http://schemas.microsoft.com/office/drawing/2014/main" id="{C9FBEB78-9868-F16E-2E64-3F89CCB279E8}"/>
              </a:ext>
            </a:extLst>
          </p:cNvPr>
          <p:cNvPicPr>
            <a:picLocks noChangeAspect="1"/>
          </p:cNvPicPr>
          <p:nvPr/>
        </p:nvPicPr>
        <p:blipFill rotWithShape="1">
          <a:blip r:embed="rId2"/>
          <a:srcRect l="13865" r="12734" b="-3"/>
          <a:stretch/>
        </p:blipFill>
        <p:spPr>
          <a:xfrm>
            <a:off x="4639733" y="10"/>
            <a:ext cx="7552266" cy="6857990"/>
          </a:xfrm>
          <a:prstGeom prst="rect">
            <a:avLst/>
          </a:prstGeom>
        </p:spPr>
      </p:pic>
      <p:sp>
        <p:nvSpPr>
          <p:cNvPr id="17" name="Rectangle 16">
            <a:extLst>
              <a:ext uri="{FF2B5EF4-FFF2-40B4-BE49-F238E27FC236}">
                <a16:creationId xmlns:a16="http://schemas.microsoft.com/office/drawing/2014/main" id="{4AB900CC-5074-4746-A1A4-AF640455B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6683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2" name="Rectangle 41">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4" name="Straight Connector 43">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6" name="Rectangle 45">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37F1DDD-57F3-6AFB-6FC4-0AF4E7C37C2B}"/>
              </a:ext>
            </a:extLst>
          </p:cNvPr>
          <p:cNvSpPr>
            <a:spLocks noGrp="1"/>
          </p:cNvSpPr>
          <p:nvPr>
            <p:ph type="title"/>
          </p:nvPr>
        </p:nvSpPr>
        <p:spPr>
          <a:xfrm>
            <a:off x="8096885" y="640080"/>
            <a:ext cx="3659246" cy="2926080"/>
          </a:xfrm>
        </p:spPr>
        <p:txBody>
          <a:bodyPr vert="horz" lIns="91440" tIns="45720" rIns="91440" bIns="45720" rtlCol="0" anchor="b">
            <a:normAutofit/>
          </a:bodyPr>
          <a:lstStyle/>
          <a:p>
            <a:r>
              <a:rPr lang="en-US" sz="4400">
                <a:solidFill>
                  <a:srgbClr val="FFFFFF"/>
                </a:solidFill>
              </a:rPr>
              <a:t>2022-2023 Lattice of Support</a:t>
            </a:r>
          </a:p>
        </p:txBody>
      </p:sp>
      <p:sp>
        <p:nvSpPr>
          <p:cNvPr id="4" name="Content Placeholder 3">
            <a:extLst>
              <a:ext uri="{FF2B5EF4-FFF2-40B4-BE49-F238E27FC236}">
                <a16:creationId xmlns:a16="http://schemas.microsoft.com/office/drawing/2014/main" id="{2E85BA6C-DB1F-4BB3-1171-378CB9C81102}"/>
              </a:ext>
            </a:extLst>
          </p:cNvPr>
          <p:cNvSpPr>
            <a:spLocks noGrp="1"/>
          </p:cNvSpPr>
          <p:nvPr>
            <p:ph sz="half" idx="2"/>
          </p:nvPr>
        </p:nvSpPr>
        <p:spPr>
          <a:xfrm>
            <a:off x="8078300" y="4042718"/>
            <a:ext cx="3659246" cy="2639835"/>
          </a:xfrm>
        </p:spPr>
        <p:txBody>
          <a:bodyPr vert="horz" lIns="91440" tIns="45720" rIns="91440" bIns="45720" rtlCol="0">
            <a:normAutofit/>
          </a:bodyPr>
          <a:lstStyle/>
          <a:p>
            <a:pPr marL="0" indent="0">
              <a:buNone/>
            </a:pPr>
            <a:r>
              <a:rPr lang="en-US" sz="1500" cap="all" spc="200">
                <a:solidFill>
                  <a:srgbClr val="FFFFFF"/>
                </a:solidFill>
                <a:latin typeface="+mj-lt"/>
              </a:rPr>
              <a:t>Individualized thought partnerships and support </a:t>
            </a:r>
          </a:p>
        </p:txBody>
      </p:sp>
      <p:sp>
        <p:nvSpPr>
          <p:cNvPr id="50" name="Rectangle 49">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6">
            <a:extLst>
              <a:ext uri="{FF2B5EF4-FFF2-40B4-BE49-F238E27FC236}">
                <a16:creationId xmlns:a16="http://schemas.microsoft.com/office/drawing/2014/main" id="{6468A62A-C694-84C0-B9A2-8440B57E877B}"/>
              </a:ext>
            </a:extLst>
          </p:cNvPr>
          <p:cNvPicPr>
            <a:picLocks noGrp="1" noChangeAspect="1"/>
          </p:cNvPicPr>
          <p:nvPr>
            <p:ph sz="half" idx="1"/>
          </p:nvPr>
        </p:nvPicPr>
        <p:blipFill>
          <a:blip r:embed="rId3"/>
          <a:stretch>
            <a:fillRect/>
          </a:stretch>
        </p:blipFill>
        <p:spPr>
          <a:xfrm>
            <a:off x="2147357" y="91176"/>
            <a:ext cx="3185200" cy="6474869"/>
          </a:xfrm>
        </p:spPr>
      </p:pic>
    </p:spTree>
    <p:extLst>
      <p:ext uri="{BB962C8B-B14F-4D97-AF65-F5344CB8AC3E}">
        <p14:creationId xmlns:p14="http://schemas.microsoft.com/office/powerpoint/2010/main" val="30409221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 name="Rectangle 71">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4" name="Straight Connector 73">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6" name="Rectangle 75">
            <a:extLst>
              <a:ext uri="{FF2B5EF4-FFF2-40B4-BE49-F238E27FC236}">
                <a16:creationId xmlns:a16="http://schemas.microsoft.com/office/drawing/2014/main" id="{C4AAA502-5435-489E-9538-3A40E6C71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7F1DDD-57F3-6AFB-6FC4-0AF4E7C37C2B}"/>
              </a:ext>
            </a:extLst>
          </p:cNvPr>
          <p:cNvSpPr>
            <a:spLocks noGrp="1"/>
          </p:cNvSpPr>
          <p:nvPr>
            <p:ph type="title"/>
          </p:nvPr>
        </p:nvSpPr>
        <p:spPr>
          <a:xfrm>
            <a:off x="633999" y="4550229"/>
            <a:ext cx="10909073" cy="1057655"/>
          </a:xfrm>
        </p:spPr>
        <p:txBody>
          <a:bodyPr vert="horz" lIns="91440" tIns="45720" rIns="91440" bIns="45720" rtlCol="0" anchor="b">
            <a:normAutofit/>
          </a:bodyPr>
          <a:lstStyle/>
          <a:p>
            <a:r>
              <a:rPr lang="en-US" sz="3300">
                <a:solidFill>
                  <a:schemeClr val="tx1">
                    <a:lumMod val="85000"/>
                    <a:lumOff val="15000"/>
                  </a:schemeClr>
                </a:solidFill>
              </a:rPr>
              <a:t>2022-2023 </a:t>
            </a:r>
            <a:br>
              <a:rPr lang="en-US" sz="3300">
                <a:solidFill>
                  <a:schemeClr val="tx1">
                    <a:lumMod val="85000"/>
                    <a:lumOff val="15000"/>
                  </a:schemeClr>
                </a:solidFill>
              </a:rPr>
            </a:br>
            <a:r>
              <a:rPr lang="en-US" sz="3300">
                <a:solidFill>
                  <a:schemeClr val="tx1">
                    <a:lumMod val="85000"/>
                    <a:lumOff val="15000"/>
                  </a:schemeClr>
                </a:solidFill>
              </a:rPr>
              <a:t>Strategic Leadership Support</a:t>
            </a:r>
          </a:p>
        </p:txBody>
      </p:sp>
      <p:pic>
        <p:nvPicPr>
          <p:cNvPr id="3" name="Picture 3" descr="Graphical user interface&#10;&#10;Description automatically generated">
            <a:extLst>
              <a:ext uri="{FF2B5EF4-FFF2-40B4-BE49-F238E27FC236}">
                <a16:creationId xmlns:a16="http://schemas.microsoft.com/office/drawing/2014/main" id="{2AC2BDE2-9DFE-5E65-098F-94E302E542EF}"/>
              </a:ext>
            </a:extLst>
          </p:cNvPr>
          <p:cNvPicPr>
            <a:picLocks noChangeAspect="1"/>
          </p:cNvPicPr>
          <p:nvPr/>
        </p:nvPicPr>
        <p:blipFill>
          <a:blip r:embed="rId3"/>
          <a:stretch>
            <a:fillRect/>
          </a:stretch>
        </p:blipFill>
        <p:spPr>
          <a:xfrm>
            <a:off x="635457" y="640080"/>
            <a:ext cx="10933935" cy="3808681"/>
          </a:xfrm>
          <a:prstGeom prst="rect">
            <a:avLst/>
          </a:prstGeom>
        </p:spPr>
      </p:pic>
      <p:cxnSp>
        <p:nvCxnSpPr>
          <p:cNvPr id="78" name="Straight Connector 77">
            <a:extLst>
              <a:ext uri="{FF2B5EF4-FFF2-40B4-BE49-F238E27FC236}">
                <a16:creationId xmlns:a16="http://schemas.microsoft.com/office/drawing/2014/main" id="{C9AC0290-4702-4519-B0F4-C2A4688099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DE42378B-2E28-4810-8421-7A473A40E3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 name="Rectangle 81">
            <a:extLst>
              <a:ext uri="{FF2B5EF4-FFF2-40B4-BE49-F238E27FC236}">
                <a16:creationId xmlns:a16="http://schemas.microsoft.com/office/drawing/2014/main" id="{0D91DD17-237F-4811-BC0E-128EB1BD7C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51927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0F4B7-6247-1D8B-F60E-6D30BE07B916}"/>
              </a:ext>
            </a:extLst>
          </p:cNvPr>
          <p:cNvSpPr>
            <a:spLocks noGrp="1"/>
          </p:cNvSpPr>
          <p:nvPr>
            <p:ph type="title"/>
          </p:nvPr>
        </p:nvSpPr>
        <p:spPr>
          <a:xfrm>
            <a:off x="1097280" y="286603"/>
            <a:ext cx="10058400" cy="758030"/>
          </a:xfrm>
        </p:spPr>
        <p:txBody>
          <a:bodyPr>
            <a:normAutofit/>
          </a:bodyPr>
          <a:lstStyle/>
          <a:p>
            <a:r>
              <a:rPr lang="en-US" sz="4000" b="1">
                <a:solidFill>
                  <a:srgbClr val="2C2CAE"/>
                </a:solidFill>
                <a:cs typeface="Calibri Light"/>
              </a:rPr>
              <a:t>What Has Your District Accomplished</a:t>
            </a:r>
          </a:p>
        </p:txBody>
      </p:sp>
      <p:sp>
        <p:nvSpPr>
          <p:cNvPr id="3" name="Content Placeholder 2">
            <a:extLst>
              <a:ext uri="{FF2B5EF4-FFF2-40B4-BE49-F238E27FC236}">
                <a16:creationId xmlns:a16="http://schemas.microsoft.com/office/drawing/2014/main" id="{4D761A74-331F-78B7-E5E6-8345982A5725}"/>
              </a:ext>
            </a:extLst>
          </p:cNvPr>
          <p:cNvSpPr>
            <a:spLocks noGrp="1"/>
          </p:cNvSpPr>
          <p:nvPr>
            <p:ph idx="1"/>
          </p:nvPr>
        </p:nvSpPr>
        <p:spPr>
          <a:xfrm>
            <a:off x="637205" y="1326189"/>
            <a:ext cx="11257383" cy="4831229"/>
          </a:xfrm>
        </p:spPr>
        <p:txBody>
          <a:bodyPr vert="horz" lIns="0" tIns="45720" rIns="0" bIns="45720" rtlCol="0" anchor="t">
            <a:normAutofit/>
          </a:bodyPr>
          <a:lstStyle/>
          <a:p>
            <a:pPr>
              <a:buFont typeface="Wingdings" panose="020F0502020204030204" pitchFamily="34" charset="0"/>
              <a:buChar char="§"/>
            </a:pPr>
            <a:r>
              <a:rPr lang="en-US" sz="2400">
                <a:ea typeface="+mn-lt"/>
                <a:cs typeface="+mn-lt"/>
              </a:rPr>
              <a:t>     All Of Our Schools Are Implementing District-Wide Focus (Discussion Protocol).</a:t>
            </a:r>
            <a:endParaRPr lang="en-US" sz="2400">
              <a:cs typeface="Calibri"/>
            </a:endParaRPr>
          </a:p>
          <a:p>
            <a:pPr>
              <a:buFont typeface="Wingdings" panose="020F0502020204030204" pitchFamily="34" charset="0"/>
              <a:buChar char="§"/>
            </a:pPr>
            <a:r>
              <a:rPr lang="en-US" sz="2400">
                <a:cs typeface="Calibri"/>
              </a:rPr>
              <a:t>     MWBE Initiative (Partnering with Charles Fisher and Daymon John (Shark Tank)</a:t>
            </a:r>
          </a:p>
          <a:p>
            <a:pPr>
              <a:buFont typeface="Wingdings" panose="020F0502020204030204" pitchFamily="34" charset="0"/>
              <a:buChar char="§"/>
            </a:pPr>
            <a:r>
              <a:rPr lang="en-US" sz="2400">
                <a:cs typeface="Calibri"/>
              </a:rPr>
              <a:t>    Think Tank Initiative / Partnership (Elected Officials, MBK, Microsoft, &amp; Malik Yoba)</a:t>
            </a:r>
          </a:p>
          <a:p>
            <a:pPr>
              <a:buFont typeface="Wingdings" panose="020F0502020204030204" pitchFamily="34" charset="0"/>
              <a:buChar char="§"/>
            </a:pPr>
            <a:r>
              <a:rPr lang="en-US" sz="2400">
                <a:cs typeface="Calibri"/>
              </a:rPr>
              <a:t>    Principal Collaborative Working Groups in partnership with 21st Century Ed and Educate Professional Learning Series</a:t>
            </a:r>
          </a:p>
          <a:p>
            <a:pPr>
              <a:buFont typeface="Wingdings" panose="020F0502020204030204" pitchFamily="34" charset="0"/>
              <a:buChar char="§"/>
            </a:pPr>
            <a:r>
              <a:rPr lang="en-US" sz="2400">
                <a:cs typeface="Calibri"/>
              </a:rPr>
              <a:t>    Program Service Linkage D28 is ranking #2 Citywide and ranking # 1 Queens South</a:t>
            </a:r>
          </a:p>
          <a:p>
            <a:pPr>
              <a:buFont typeface="Wingdings" panose="020F0502020204030204" pitchFamily="34" charset="0"/>
              <a:buChar char="§"/>
            </a:pPr>
            <a:r>
              <a:rPr lang="en-US" sz="2400">
                <a:cs typeface="Calibri"/>
              </a:rPr>
              <a:t>    Citywide</a:t>
            </a:r>
            <a:r>
              <a:rPr lang="en-US" sz="2400">
                <a:ea typeface="+mn-lt"/>
                <a:cs typeface="+mn-lt"/>
              </a:rPr>
              <a:t> Proficiency Ranking ELA # 9 and Math #10</a:t>
            </a:r>
            <a:endParaRPr lang="en-US" sz="2400">
              <a:cs typeface="Calibri"/>
            </a:endParaRPr>
          </a:p>
          <a:p>
            <a:pPr marL="342900" indent="-342900">
              <a:buFont typeface="Wingdings" panose="020F0502020204030204" pitchFamily="34" charset="0"/>
              <a:buChar char="§"/>
            </a:pPr>
            <a:r>
              <a:rPr lang="en-US" sz="2400">
                <a:ea typeface="+mn-lt"/>
                <a:cs typeface="+mn-lt"/>
              </a:rPr>
              <a:t> Queens Proficiency Ranking ELA #4 and Math #2</a:t>
            </a:r>
            <a:endParaRPr lang="en-US" sz="2400">
              <a:cs typeface="Calibri"/>
            </a:endParaRPr>
          </a:p>
          <a:p>
            <a:pPr marL="342900" indent="-342900">
              <a:buFont typeface="Wingdings" panose="020F0502020204030204" pitchFamily="34" charset="0"/>
              <a:buChar char="§"/>
            </a:pPr>
            <a:r>
              <a:rPr lang="en-US" sz="2400">
                <a:ea typeface="+mn-lt"/>
                <a:cs typeface="+mn-lt"/>
              </a:rPr>
              <a:t> Magnet grant winner totaling 14.9 million dollars (MS 72, MS 332, PS 182, PS 312)</a:t>
            </a:r>
          </a:p>
          <a:p>
            <a:pPr marL="342900" indent="-342900">
              <a:buFont typeface="Wingdings" panose="020F0502020204030204" pitchFamily="34" charset="0"/>
              <a:buChar char="§"/>
            </a:pPr>
            <a:endParaRPr lang="en-US">
              <a:cs typeface="Calibri"/>
            </a:endParaRPr>
          </a:p>
          <a:p>
            <a:endParaRPr lang="en-US">
              <a:cs typeface="Calibri"/>
            </a:endParaRPr>
          </a:p>
        </p:txBody>
      </p:sp>
    </p:spTree>
    <p:extLst>
      <p:ext uri="{BB962C8B-B14F-4D97-AF65-F5344CB8AC3E}">
        <p14:creationId xmlns:p14="http://schemas.microsoft.com/office/powerpoint/2010/main" val="15234257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89CEF-B0F3-4EAE-AB51-7547ECFF54EB}"/>
              </a:ext>
            </a:extLst>
          </p:cNvPr>
          <p:cNvSpPr>
            <a:spLocks noGrp="1"/>
          </p:cNvSpPr>
          <p:nvPr>
            <p:ph type="title"/>
          </p:nvPr>
        </p:nvSpPr>
        <p:spPr>
          <a:xfrm>
            <a:off x="451251" y="503682"/>
            <a:ext cx="9650751" cy="557358"/>
          </a:xfrm>
        </p:spPr>
        <p:txBody>
          <a:bodyPr vert="horz" lIns="91440" tIns="45720" rIns="91440" bIns="45720" rtlCol="0" anchor="ctr">
            <a:normAutofit/>
          </a:bodyPr>
          <a:lstStyle/>
          <a:p>
            <a:pPr algn="l">
              <a:lnSpc>
                <a:spcPct val="90000"/>
              </a:lnSpc>
            </a:pPr>
            <a:r>
              <a:rPr lang="en-US" sz="3100" b="1" kern="12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rPr>
              <a:t>2021-22 Demographic Snapshot for District 28</a:t>
            </a:r>
          </a:p>
        </p:txBody>
      </p:sp>
      <p:sp>
        <p:nvSpPr>
          <p:cNvPr id="4" name="Title 1">
            <a:extLst>
              <a:ext uri="{FF2B5EF4-FFF2-40B4-BE49-F238E27FC236}">
                <a16:creationId xmlns:a16="http://schemas.microsoft.com/office/drawing/2014/main" id="{0D0DD872-BB7F-49F2-8E89-637A3E964C5A}"/>
              </a:ext>
            </a:extLst>
          </p:cNvPr>
          <p:cNvSpPr txBox="1">
            <a:spLocks/>
          </p:cNvSpPr>
          <p:nvPr/>
        </p:nvSpPr>
        <p:spPr>
          <a:xfrm>
            <a:off x="8256964" y="939261"/>
            <a:ext cx="3675987" cy="778594"/>
          </a:xfrm>
          <a:prstGeom prst="rect">
            <a:avLst/>
          </a:prstGeom>
        </p:spPr>
        <p:txBody>
          <a:bodyPr spcFirstLastPara="1" vert="horz" lIns="91440" tIns="45720" rIns="91440" bIns="45720" rtlCol="0" anchor="ctr" anchorCtr="0">
            <a:normAutofit fontScale="77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457200">
              <a:lnSpc>
                <a:spcPct val="90000"/>
              </a:lnSpc>
              <a:spcBef>
                <a:spcPct val="20000"/>
              </a:spcBef>
              <a:spcAft>
                <a:spcPts val="600"/>
              </a:spcAft>
              <a:buClr>
                <a:schemeClr val="tx2"/>
              </a:buClr>
              <a:buSzPct val="70000"/>
              <a:buFont typeface="Wingdings 2" charset="2"/>
            </a:pPr>
            <a:r>
              <a:rPr lang="en-US" sz="2400" b="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rPr>
              <a:t>Citywide Total Enrollment: 20,811</a:t>
            </a:r>
            <a:endParaRPr lang="en-US" sz="2400">
              <a:ln>
                <a:solidFill>
                  <a:prstClr val="white">
                    <a:lumMod val="75000"/>
                    <a:lumOff val="25000"/>
                    <a:alpha val="10000"/>
                  </a:prstClr>
                </a:solidFill>
              </a:ln>
              <a:solidFill>
                <a:schemeClr val="tx2"/>
              </a:solidFill>
              <a:effectLst>
                <a:outerShdw blurRad="9525" dist="25400" dir="14640000" algn="tl" rotWithShape="0">
                  <a:prstClr val="white">
                    <a:alpha val="30000"/>
                  </a:prstClr>
                </a:outerShdw>
              </a:effectLst>
              <a:latin typeface="+mn-lt"/>
              <a:ea typeface="+mn-ea"/>
              <a:cs typeface="Calibri"/>
            </a:endParaRPr>
          </a:p>
          <a:p>
            <a:pPr>
              <a:lnSpc>
                <a:spcPct val="90000"/>
              </a:lnSpc>
              <a:spcBef>
                <a:spcPct val="20000"/>
              </a:spcBef>
              <a:spcAft>
                <a:spcPts val="600"/>
              </a:spcAft>
              <a:buClr>
                <a:schemeClr val="tx2"/>
              </a:buClr>
              <a:buSzPct val="70000"/>
              <a:buFont typeface="Wingdings 2" charset="2"/>
            </a:pPr>
            <a:r>
              <a:rPr lang="en-US" sz="2400" b="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rPr>
              <a:t>Change in Enrollment: -1.0%</a:t>
            </a:r>
            <a:endParaRPr lang="en-US" sz="2400" b="1">
              <a:ln>
                <a:solidFill>
                  <a:prstClr val="white">
                    <a:lumMod val="75000"/>
                    <a:lumOff val="25000"/>
                    <a:alpha val="10000"/>
                  </a:prstClr>
                </a:solidFill>
              </a:ln>
              <a:solidFill>
                <a:schemeClr val="tx2"/>
              </a:solidFill>
              <a:effectLst>
                <a:outerShdw blurRad="9525" dist="25400" dir="14640000" algn="tl" rotWithShape="0">
                  <a:prstClr val="white">
                    <a:alpha val="30000"/>
                  </a:prstClr>
                </a:outerShdw>
              </a:effectLst>
              <a:latin typeface="+mn-lt"/>
              <a:ea typeface="+mn-ea"/>
              <a:cs typeface="Calibri"/>
            </a:endParaRPr>
          </a:p>
        </p:txBody>
      </p:sp>
      <p:sp>
        <p:nvSpPr>
          <p:cNvPr id="7" name="Rectangle 1">
            <a:extLst>
              <a:ext uri="{FF2B5EF4-FFF2-40B4-BE49-F238E27FC236}">
                <a16:creationId xmlns:a16="http://schemas.microsoft.com/office/drawing/2014/main" id="{936EC242-9972-4B74-9173-16D484F09AC3}"/>
              </a:ext>
            </a:extLst>
          </p:cNvPr>
          <p:cNvSpPr>
            <a:spLocks noChangeArrowheads="1"/>
          </p:cNvSpPr>
          <p:nvPr/>
        </p:nvSpPr>
        <p:spPr bwMode="auto">
          <a:xfrm>
            <a:off x="1835151" y="37062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Chart 4">
            <a:extLst>
              <a:ext uri="{FF2B5EF4-FFF2-40B4-BE49-F238E27FC236}">
                <a16:creationId xmlns:a16="http://schemas.microsoft.com/office/drawing/2014/main" id="{C9481FB2-00F5-4DF3-88AB-5289ECF77FCB}"/>
              </a:ext>
            </a:extLst>
          </p:cNvPr>
          <p:cNvGraphicFramePr>
            <a:graphicFrameLocks/>
          </p:cNvGraphicFramePr>
          <p:nvPr>
            <p:extLst>
              <p:ext uri="{D42A27DB-BD31-4B8C-83A1-F6EECF244321}">
                <p14:modId xmlns:p14="http://schemas.microsoft.com/office/powerpoint/2010/main" val="436520040"/>
              </p:ext>
            </p:extLst>
          </p:nvPr>
        </p:nvGraphicFramePr>
        <p:xfrm>
          <a:off x="327546" y="2095775"/>
          <a:ext cx="11324668" cy="42090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82982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BB2B8762-61F0-4F1B-9364-D633EE9D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a:extLst>
              <a:ext uri="{FF2B5EF4-FFF2-40B4-BE49-F238E27FC236}">
                <a16:creationId xmlns:a16="http://schemas.microsoft.com/office/drawing/2014/main" id="{E97675C8-1328-460C-9EBF-6B446B67EA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0" name="Straight Connector 39">
            <a:extLst>
              <a:ext uri="{FF2B5EF4-FFF2-40B4-BE49-F238E27FC236}">
                <a16:creationId xmlns:a16="http://schemas.microsoft.com/office/drawing/2014/main" id="{514EE78B-AF71-4195-A01B-F1165D923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2" name="Rectangle 41">
            <a:extLst>
              <a:ext uri="{FF2B5EF4-FFF2-40B4-BE49-F238E27FC236}">
                <a16:creationId xmlns:a16="http://schemas.microsoft.com/office/drawing/2014/main" id="{7FBFF947-0568-41C8-9D1F-B98750138E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3B146F29-E510-4DB4-B56B-1A8766645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581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6" name="Rectangle 45">
            <a:extLst>
              <a:ext uri="{FF2B5EF4-FFF2-40B4-BE49-F238E27FC236}">
                <a16:creationId xmlns:a16="http://schemas.microsoft.com/office/drawing/2014/main" id="{43FDA1FA-3541-46E6-83FF-BDDA692BBA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5339824" y="0"/>
            <a:ext cx="68583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6C99A97-8F5F-62A7-1DC7-3B33E4BE2837}"/>
              </a:ext>
            </a:extLst>
          </p:cNvPr>
          <p:cNvSpPr>
            <a:spLocks noGrp="1"/>
          </p:cNvSpPr>
          <p:nvPr>
            <p:ph type="title"/>
          </p:nvPr>
        </p:nvSpPr>
        <p:spPr>
          <a:xfrm>
            <a:off x="5961344" y="758952"/>
            <a:ext cx="5542398" cy="1831608"/>
          </a:xfrm>
        </p:spPr>
        <p:txBody>
          <a:bodyPr vert="horz" lIns="91440" tIns="45720" rIns="91440" bIns="45720" rtlCol="0" anchor="b">
            <a:normAutofit/>
          </a:bodyPr>
          <a:lstStyle/>
          <a:p>
            <a:r>
              <a:rPr lang="en-US" sz="8000">
                <a:solidFill>
                  <a:srgbClr val="FFFFFF"/>
                </a:solidFill>
              </a:rPr>
              <a:t>Teacher Data</a:t>
            </a:r>
          </a:p>
        </p:txBody>
      </p:sp>
      <p:sp>
        <p:nvSpPr>
          <p:cNvPr id="8" name="Content Placeholder 7">
            <a:extLst>
              <a:ext uri="{FF2B5EF4-FFF2-40B4-BE49-F238E27FC236}">
                <a16:creationId xmlns:a16="http://schemas.microsoft.com/office/drawing/2014/main" id="{5043D1B7-7BAB-D3EE-821C-C9B03F331610}"/>
              </a:ext>
            </a:extLst>
          </p:cNvPr>
          <p:cNvSpPr>
            <a:spLocks noGrp="1"/>
          </p:cNvSpPr>
          <p:nvPr>
            <p:ph sz="half" idx="1"/>
          </p:nvPr>
        </p:nvSpPr>
        <p:spPr>
          <a:xfrm>
            <a:off x="5961343" y="4465646"/>
            <a:ext cx="5542399" cy="2015289"/>
          </a:xfrm>
        </p:spPr>
        <p:txBody>
          <a:bodyPr vert="horz" lIns="91440" tIns="45720" rIns="91440" bIns="45720" rtlCol="0" anchor="t">
            <a:normAutofit fontScale="85000" lnSpcReduction="20000"/>
          </a:bodyPr>
          <a:lstStyle/>
          <a:p>
            <a:pPr marL="0" indent="0">
              <a:buNone/>
            </a:pPr>
            <a:r>
              <a:rPr lang="en-US" sz="2400" cap="all" spc="200">
                <a:solidFill>
                  <a:schemeClr val="bg2"/>
                </a:solidFill>
                <a:latin typeface="+mj-lt"/>
              </a:rPr>
              <a:t>District 28 scholars are served by 1,695 teachers.</a:t>
            </a:r>
          </a:p>
          <a:p>
            <a:pPr marL="0" indent="0">
              <a:buNone/>
            </a:pPr>
            <a:r>
              <a:rPr lang="en-US" sz="2400" cap="all" spc="200">
                <a:solidFill>
                  <a:schemeClr val="bg2"/>
                </a:solidFill>
                <a:latin typeface="+mj-lt"/>
                <a:cs typeface="Calibri Light"/>
              </a:rPr>
              <a:t>35% of our teachers are people of color and 83% of our scholars are also people of color. </a:t>
            </a:r>
          </a:p>
          <a:p>
            <a:pPr marL="0" indent="0">
              <a:buNone/>
            </a:pPr>
            <a:r>
              <a:rPr lang="en-US" sz="2400" cap="all" spc="200">
                <a:solidFill>
                  <a:schemeClr val="bg2"/>
                </a:solidFill>
                <a:latin typeface="+mj-lt"/>
                <a:cs typeface="Calibri Light"/>
              </a:rPr>
              <a:t>5% of our teachers have fewer than 2 years' experience.</a:t>
            </a:r>
          </a:p>
        </p:txBody>
      </p:sp>
      <p:pic>
        <p:nvPicPr>
          <p:cNvPr id="4" name="Picture 4" descr="Graphical user interface, application&#10;&#10;Description automatically generated">
            <a:extLst>
              <a:ext uri="{FF2B5EF4-FFF2-40B4-BE49-F238E27FC236}">
                <a16:creationId xmlns:a16="http://schemas.microsoft.com/office/drawing/2014/main" id="{4C5A2447-59DF-421A-8BB8-77ED500200CE}"/>
              </a:ext>
            </a:extLst>
          </p:cNvPr>
          <p:cNvPicPr>
            <a:picLocks noChangeAspect="1"/>
          </p:cNvPicPr>
          <p:nvPr/>
        </p:nvPicPr>
        <p:blipFill rotWithShape="1">
          <a:blip r:embed="rId2"/>
          <a:srcRect l="6634" t="18105" r="68107" b="63158"/>
          <a:stretch/>
        </p:blipFill>
        <p:spPr>
          <a:xfrm>
            <a:off x="106411" y="3608981"/>
            <a:ext cx="4972797" cy="1043007"/>
          </a:xfrm>
          <a:prstGeom prst="rect">
            <a:avLst/>
          </a:prstGeom>
        </p:spPr>
      </p:pic>
      <p:pic>
        <p:nvPicPr>
          <p:cNvPr id="3" name="Picture 3" descr="Graphical user interface, application&#10;&#10;Description automatically generated">
            <a:extLst>
              <a:ext uri="{FF2B5EF4-FFF2-40B4-BE49-F238E27FC236}">
                <a16:creationId xmlns:a16="http://schemas.microsoft.com/office/drawing/2014/main" id="{7F6647DC-E45D-5505-375A-01C63FD11D7F}"/>
              </a:ext>
            </a:extLst>
          </p:cNvPr>
          <p:cNvPicPr>
            <a:picLocks noChangeAspect="1"/>
          </p:cNvPicPr>
          <p:nvPr/>
        </p:nvPicPr>
        <p:blipFill rotWithShape="1">
          <a:blip r:embed="rId3"/>
          <a:srcRect l="5787" t="53322" r="71015" b="27273"/>
          <a:stretch/>
        </p:blipFill>
        <p:spPr>
          <a:xfrm>
            <a:off x="171988" y="1711203"/>
            <a:ext cx="5002062" cy="1524785"/>
          </a:xfrm>
          <a:prstGeom prst="rect">
            <a:avLst/>
          </a:prstGeom>
        </p:spPr>
      </p:pic>
      <p:cxnSp>
        <p:nvCxnSpPr>
          <p:cNvPr id="48" name="Straight Connector 47">
            <a:extLst>
              <a:ext uri="{FF2B5EF4-FFF2-40B4-BE49-F238E27FC236}">
                <a16:creationId xmlns:a16="http://schemas.microsoft.com/office/drawing/2014/main" id="{1E6A7830-4B1A-416E-8782-4D0DC1F292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61343" y="4343400"/>
            <a:ext cx="5202616" cy="0"/>
          </a:xfrm>
          <a:prstGeom prst="line">
            <a:avLst/>
          </a:prstGeom>
          <a:ln w="6350">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28909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1009934" y="272955"/>
            <a:ext cx="10099344" cy="707886"/>
          </a:xfrm>
          <a:prstGeom prst="rect">
            <a:avLst/>
          </a:prstGeom>
        </p:spPr>
        <p:txBody>
          <a:bodyPr wrap="square" lIns="91440" tIns="45720" rIns="91440" bIns="45720" anchor="t">
            <a:spAutoFit/>
          </a:bodyPr>
          <a:lstStyle/>
          <a:p>
            <a:pPr algn="ctr">
              <a:defRPr sz="1400" b="0" i="0" u="none" strike="noStrike" kern="1200" spc="0" baseline="0">
                <a:solidFill>
                  <a:prstClr val="black">
                    <a:lumMod val="65000"/>
                    <a:lumOff val="35000"/>
                  </a:prstClr>
                </a:solidFill>
                <a:latin typeface="+mn-lt"/>
                <a:ea typeface="+mn-ea"/>
                <a:cs typeface="+mn-cs"/>
              </a:defRPr>
            </a:pPr>
            <a:r>
              <a:rPr lang="en-US" sz="4000" b="1">
                <a:solidFill>
                  <a:srgbClr val="2C2CAE"/>
                </a:solidFill>
                <a:latin typeface="Calibri"/>
                <a:cs typeface="Calibri"/>
              </a:rPr>
              <a:t>District 28 Attendance Rate by Subgroup</a:t>
            </a:r>
          </a:p>
        </p:txBody>
      </p:sp>
      <p:graphicFrame>
        <p:nvGraphicFramePr>
          <p:cNvPr id="3" name="Chart 2">
            <a:extLst>
              <a:ext uri="{FF2B5EF4-FFF2-40B4-BE49-F238E27FC236}">
                <a16:creationId xmlns:a16="http://schemas.microsoft.com/office/drawing/2014/main" id="{B6847107-C121-4474-946C-F7E6DECA6CA9}"/>
              </a:ext>
            </a:extLst>
          </p:cNvPr>
          <p:cNvGraphicFramePr>
            <a:graphicFrameLocks/>
          </p:cNvGraphicFramePr>
          <p:nvPr>
            <p:extLst>
              <p:ext uri="{D42A27DB-BD31-4B8C-83A1-F6EECF244321}">
                <p14:modId xmlns:p14="http://schemas.microsoft.com/office/powerpoint/2010/main" val="700209153"/>
              </p:ext>
            </p:extLst>
          </p:nvPr>
        </p:nvGraphicFramePr>
        <p:xfrm>
          <a:off x="914399" y="1695522"/>
          <a:ext cx="10668000" cy="488952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05758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21651" y="394152"/>
            <a:ext cx="8958892" cy="712936"/>
          </a:xfrm>
        </p:spPr>
        <p:txBody>
          <a:bodyPr anchor="t">
            <a:noAutofit/>
          </a:bodyPr>
          <a:lstStyle/>
          <a:p>
            <a:pPr algn="ctr"/>
            <a:r>
              <a:rPr lang="en-US" sz="3200" b="1" dirty="0">
                <a:solidFill>
                  <a:srgbClr val="2C2CAE"/>
                </a:solidFill>
                <a:latin typeface="Calibri"/>
                <a:cs typeface="Calibri"/>
              </a:rPr>
              <a:t>District 28</a:t>
            </a:r>
            <a:r>
              <a:rPr lang="en-US" sz="3200" dirty="0">
                <a:solidFill>
                  <a:srgbClr val="2C2CAE"/>
                </a:solidFill>
                <a:latin typeface="Calibri"/>
                <a:cs typeface="Calibri"/>
              </a:rPr>
              <a:t> </a:t>
            </a:r>
            <a:r>
              <a:rPr lang="en-US" sz="3200" b="1" dirty="0">
                <a:solidFill>
                  <a:srgbClr val="2C2CAE"/>
                </a:solidFill>
                <a:latin typeface="Calibri"/>
                <a:cs typeface="Calibri"/>
              </a:rPr>
              <a:t>Chronic Absenteeism Rate by Subgroup</a:t>
            </a:r>
            <a:br>
              <a:rPr lang="en-US" sz="3200" dirty="0">
                <a:latin typeface="Calibri" panose="020F0502020204030204" pitchFamily="34" charset="0"/>
                <a:cs typeface="Calibri" panose="020F0502020204030204" pitchFamily="34" charset="0"/>
              </a:rPr>
            </a:br>
            <a:endParaRPr lang="en-US" sz="3200" dirty="0">
              <a:solidFill>
                <a:srgbClr val="2C2CAE"/>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6171BE31-3FB3-4794-A9F8-791564C5F97F}"/>
              </a:ext>
            </a:extLst>
          </p:cNvPr>
          <p:cNvSpPr txBox="1"/>
          <p:nvPr/>
        </p:nvSpPr>
        <p:spPr>
          <a:xfrm>
            <a:off x="916675" y="5928478"/>
            <a:ext cx="10358650" cy="400110"/>
          </a:xfrm>
          <a:prstGeom prst="rect">
            <a:avLst/>
          </a:prstGeom>
          <a:noFill/>
        </p:spPr>
        <p:txBody>
          <a:bodyPr wrap="square">
            <a:spAutoFit/>
          </a:bodyPr>
          <a:lstStyle/>
          <a:p>
            <a:r>
              <a:rPr lang="en-US" sz="2000" b="1">
                <a:solidFill>
                  <a:srgbClr val="000000"/>
                </a:solidFill>
                <a:latin typeface="Calibri" panose="020F0502020204030204" pitchFamily="34" charset="0"/>
                <a:cs typeface="Calibri" panose="020F0502020204030204" pitchFamily="34" charset="0"/>
              </a:rPr>
              <a:t>Chronic Absenteeism: </a:t>
            </a:r>
            <a:r>
              <a:rPr lang="en-US" sz="2000">
                <a:solidFill>
                  <a:srgbClr val="000000"/>
                </a:solidFill>
                <a:latin typeface="Calibri" panose="020F0502020204030204" pitchFamily="34" charset="0"/>
                <a:cs typeface="Calibri" panose="020F0502020204030204" pitchFamily="34" charset="0"/>
              </a:rPr>
              <a:t>Percentage of students who are absent 10% or more instructional days </a:t>
            </a:r>
          </a:p>
        </p:txBody>
      </p:sp>
      <p:graphicFrame>
        <p:nvGraphicFramePr>
          <p:cNvPr id="4" name="Chart 3">
            <a:extLst>
              <a:ext uri="{FF2B5EF4-FFF2-40B4-BE49-F238E27FC236}">
                <a16:creationId xmlns:a16="http://schemas.microsoft.com/office/drawing/2014/main" id="{00000000-0008-0000-0F00-000003000000}"/>
              </a:ext>
            </a:extLst>
          </p:cNvPr>
          <p:cNvGraphicFramePr>
            <a:graphicFrameLocks/>
          </p:cNvGraphicFramePr>
          <p:nvPr>
            <p:extLst>
              <p:ext uri="{D42A27DB-BD31-4B8C-83A1-F6EECF244321}">
                <p14:modId xmlns:p14="http://schemas.microsoft.com/office/powerpoint/2010/main" val="3710377879"/>
              </p:ext>
            </p:extLst>
          </p:nvPr>
        </p:nvGraphicFramePr>
        <p:xfrm>
          <a:off x="916675" y="1317386"/>
          <a:ext cx="10358650" cy="442832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44079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F4F14-89EB-1440-002F-2299C67C509E}"/>
              </a:ext>
            </a:extLst>
          </p:cNvPr>
          <p:cNvSpPr>
            <a:spLocks noGrp="1"/>
          </p:cNvSpPr>
          <p:nvPr>
            <p:ph type="title"/>
          </p:nvPr>
        </p:nvSpPr>
        <p:spPr/>
        <p:txBody>
          <a:bodyPr/>
          <a:lstStyle/>
          <a:p>
            <a:pPr algn="ctr"/>
            <a:r>
              <a:rPr lang="en-US" dirty="0">
                <a:cs typeface="Calibri Light"/>
              </a:rPr>
              <a:t>Program Service Linkage Summary as of 11/17/22</a:t>
            </a:r>
          </a:p>
        </p:txBody>
      </p:sp>
      <p:graphicFrame>
        <p:nvGraphicFramePr>
          <p:cNvPr id="9" name="Content Placeholder 8">
            <a:extLst>
              <a:ext uri="{FF2B5EF4-FFF2-40B4-BE49-F238E27FC236}">
                <a16:creationId xmlns:a16="http://schemas.microsoft.com/office/drawing/2014/main" id="{147D880B-4001-51F8-67A0-7BC5FE231222}"/>
              </a:ext>
            </a:extLst>
          </p:cNvPr>
          <p:cNvGraphicFramePr>
            <a:graphicFrameLocks noGrp="1"/>
          </p:cNvGraphicFramePr>
          <p:nvPr>
            <p:ph idx="1"/>
            <p:extLst>
              <p:ext uri="{D42A27DB-BD31-4B8C-83A1-F6EECF244321}">
                <p14:modId xmlns:p14="http://schemas.microsoft.com/office/powerpoint/2010/main" val="3947130419"/>
              </p:ext>
            </p:extLst>
          </p:nvPr>
        </p:nvGraphicFramePr>
        <p:xfrm>
          <a:off x="1096963" y="1846263"/>
          <a:ext cx="10058397" cy="3373755"/>
        </p:xfrm>
        <a:graphic>
          <a:graphicData uri="http://schemas.openxmlformats.org/drawingml/2006/table">
            <a:tbl>
              <a:tblPr firstRow="1" firstCol="1" bandRow="1">
                <a:tableStyleId>{5C22544A-7EE6-4342-B048-85BDC9FD1C3A}</a:tableStyleId>
              </a:tblPr>
              <a:tblGrid>
                <a:gridCol w="3068664">
                  <a:extLst>
                    <a:ext uri="{9D8B030D-6E8A-4147-A177-3AD203B41FA5}">
                      <a16:colId xmlns:a16="http://schemas.microsoft.com/office/drawing/2014/main" val="2944066458"/>
                    </a:ext>
                  </a:extLst>
                </a:gridCol>
                <a:gridCol w="2329911">
                  <a:extLst>
                    <a:ext uri="{9D8B030D-6E8A-4147-A177-3AD203B41FA5}">
                      <a16:colId xmlns:a16="http://schemas.microsoft.com/office/drawing/2014/main" val="3828338488"/>
                    </a:ext>
                  </a:extLst>
                </a:gridCol>
                <a:gridCol w="2329911">
                  <a:extLst>
                    <a:ext uri="{9D8B030D-6E8A-4147-A177-3AD203B41FA5}">
                      <a16:colId xmlns:a16="http://schemas.microsoft.com/office/drawing/2014/main" val="417536318"/>
                    </a:ext>
                  </a:extLst>
                </a:gridCol>
                <a:gridCol w="2329911">
                  <a:extLst>
                    <a:ext uri="{9D8B030D-6E8A-4147-A177-3AD203B41FA5}">
                      <a16:colId xmlns:a16="http://schemas.microsoft.com/office/drawing/2014/main" val="2027898323"/>
                    </a:ext>
                  </a:extLst>
                </a:gridCol>
              </a:tblGrid>
              <a:tr h="733425">
                <a:tc>
                  <a:txBody>
                    <a:bodyPr/>
                    <a:lstStyle/>
                    <a:p>
                      <a:pPr algn="ctr">
                        <a:spcAft>
                          <a:spcPts val="0"/>
                        </a:spcAft>
                      </a:pPr>
                      <a:r>
                        <a:rPr lang="en-US" sz="1600" dirty="0">
                          <a:effectLst/>
                        </a:rPr>
                        <a:t>B/CO</a:t>
                      </a:r>
                    </a:p>
                  </a:txBody>
                  <a:tcPr marL="68580" marR="68580" marT="9525" marB="9525" anchor="ctr"/>
                </a:tc>
                <a:tc>
                  <a:txBody>
                    <a:bodyPr/>
                    <a:lstStyle/>
                    <a:p>
                      <a:pPr algn="ctr">
                        <a:spcAft>
                          <a:spcPts val="0"/>
                        </a:spcAft>
                      </a:pPr>
                      <a:r>
                        <a:rPr lang="en-US" sz="1600" dirty="0">
                          <a:effectLst/>
                        </a:rPr>
                        <a:t>TOTAL MANDATES </a:t>
                      </a:r>
                      <a:endParaRPr lang="en-US" dirty="0">
                        <a:effectLst/>
                      </a:endParaRPr>
                    </a:p>
                  </a:txBody>
                  <a:tcPr marL="68580" marR="68580" marT="9525" marB="9525" anchor="ctr"/>
                </a:tc>
                <a:tc>
                  <a:txBody>
                    <a:bodyPr/>
                    <a:lstStyle/>
                    <a:p>
                      <a:pPr algn="ctr">
                        <a:spcAft>
                          <a:spcPts val="0"/>
                        </a:spcAft>
                      </a:pPr>
                      <a:r>
                        <a:rPr lang="en-US" sz="1600" dirty="0">
                          <a:effectLst/>
                        </a:rPr>
                        <a:t>TOTAL MANDATES FULLY MATCHED</a:t>
                      </a:r>
                    </a:p>
                  </a:txBody>
                  <a:tcPr marL="68580" marR="68580" marT="9525" marB="9525" anchor="ctr"/>
                </a:tc>
                <a:tc>
                  <a:txBody>
                    <a:bodyPr/>
                    <a:lstStyle/>
                    <a:p>
                      <a:pPr algn="ctr">
                        <a:spcAft>
                          <a:spcPts val="0"/>
                        </a:spcAft>
                      </a:pPr>
                      <a:r>
                        <a:rPr lang="en-US" sz="1600" dirty="0">
                          <a:effectLst/>
                        </a:rPr>
                        <a:t>% OF MANDATES FULLY MATCHED </a:t>
                      </a:r>
                      <a:endParaRPr lang="en-US" dirty="0">
                        <a:effectLst/>
                      </a:endParaRPr>
                    </a:p>
                  </a:txBody>
                  <a:tcPr marL="68580" marR="68580" marT="9525" marB="9525" anchor="ctr"/>
                </a:tc>
                <a:extLst>
                  <a:ext uri="{0D108BD9-81ED-4DB2-BD59-A6C34878D82A}">
                    <a16:rowId xmlns:a16="http://schemas.microsoft.com/office/drawing/2014/main" val="322455700"/>
                  </a:ext>
                </a:extLst>
              </a:tr>
              <a:tr h="190500">
                <a:tc>
                  <a:txBody>
                    <a:bodyPr/>
                    <a:lstStyle/>
                    <a:p>
                      <a:pPr>
                        <a:spcAft>
                          <a:spcPts val="0"/>
                        </a:spcAft>
                      </a:pPr>
                      <a:r>
                        <a:rPr lang="en-US" dirty="0">
                          <a:effectLst/>
                        </a:rPr>
                        <a:t>Access</a:t>
                      </a:r>
                    </a:p>
                  </a:txBody>
                  <a:tcPr marL="68580" marR="68580" marT="9525" marB="9525" anchor="b"/>
                </a:tc>
                <a:tc>
                  <a:txBody>
                    <a:bodyPr/>
                    <a:lstStyle/>
                    <a:p>
                      <a:pPr algn="r">
                        <a:spcAft>
                          <a:spcPts val="0"/>
                        </a:spcAft>
                      </a:pPr>
                      <a:r>
                        <a:rPr lang="en-US" dirty="0">
                          <a:effectLst/>
                        </a:rPr>
                        <a:t>22019</a:t>
                      </a:r>
                    </a:p>
                  </a:txBody>
                  <a:tcPr marL="68580" marR="68580" marT="9525" marB="9525" anchor="b"/>
                </a:tc>
                <a:tc>
                  <a:txBody>
                    <a:bodyPr/>
                    <a:lstStyle/>
                    <a:p>
                      <a:pPr algn="r">
                        <a:spcAft>
                          <a:spcPts val="0"/>
                        </a:spcAft>
                      </a:pPr>
                      <a:r>
                        <a:rPr lang="en-US" dirty="0">
                          <a:effectLst/>
                        </a:rPr>
                        <a:t>14490</a:t>
                      </a:r>
                    </a:p>
                  </a:txBody>
                  <a:tcPr marL="68580" marR="68580" marT="9525" marB="9525" anchor="b"/>
                </a:tc>
                <a:tc>
                  <a:txBody>
                    <a:bodyPr/>
                    <a:lstStyle/>
                    <a:p>
                      <a:pPr algn="r">
                        <a:spcAft>
                          <a:spcPts val="0"/>
                        </a:spcAft>
                      </a:pPr>
                      <a:r>
                        <a:rPr lang="en-US" dirty="0">
                          <a:effectLst/>
                        </a:rPr>
                        <a:t>66%</a:t>
                      </a:r>
                    </a:p>
                  </a:txBody>
                  <a:tcPr marL="68580" marR="68580" marT="9525" marB="9525" anchor="b"/>
                </a:tc>
                <a:extLst>
                  <a:ext uri="{0D108BD9-81ED-4DB2-BD59-A6C34878D82A}">
                    <a16:rowId xmlns:a16="http://schemas.microsoft.com/office/drawing/2014/main" val="812211886"/>
                  </a:ext>
                </a:extLst>
              </a:tr>
              <a:tr h="190500">
                <a:tc>
                  <a:txBody>
                    <a:bodyPr/>
                    <a:lstStyle/>
                    <a:p>
                      <a:pPr>
                        <a:spcAft>
                          <a:spcPts val="0"/>
                        </a:spcAft>
                      </a:pPr>
                      <a:r>
                        <a:rPr lang="en-US" dirty="0">
                          <a:effectLst/>
                        </a:rPr>
                        <a:t>Bronx</a:t>
                      </a:r>
                    </a:p>
                  </a:txBody>
                  <a:tcPr marL="68580" marR="68580" marT="9525" marB="9525" anchor="b"/>
                </a:tc>
                <a:tc>
                  <a:txBody>
                    <a:bodyPr/>
                    <a:lstStyle/>
                    <a:p>
                      <a:pPr algn="r">
                        <a:spcAft>
                          <a:spcPts val="0"/>
                        </a:spcAft>
                      </a:pPr>
                      <a:r>
                        <a:rPr lang="en-US" dirty="0">
                          <a:effectLst/>
                        </a:rPr>
                        <a:t>112391</a:t>
                      </a:r>
                    </a:p>
                  </a:txBody>
                  <a:tcPr marL="68580" marR="68580" marT="9525" marB="9525" anchor="b"/>
                </a:tc>
                <a:tc>
                  <a:txBody>
                    <a:bodyPr/>
                    <a:lstStyle/>
                    <a:p>
                      <a:pPr algn="r">
                        <a:spcAft>
                          <a:spcPts val="0"/>
                        </a:spcAft>
                      </a:pPr>
                      <a:r>
                        <a:rPr lang="en-US" dirty="0">
                          <a:effectLst/>
                        </a:rPr>
                        <a:t>96185</a:t>
                      </a:r>
                    </a:p>
                  </a:txBody>
                  <a:tcPr marL="68580" marR="68580" marT="9525" marB="9525" anchor="b"/>
                </a:tc>
                <a:tc>
                  <a:txBody>
                    <a:bodyPr/>
                    <a:lstStyle/>
                    <a:p>
                      <a:pPr algn="r">
                        <a:spcAft>
                          <a:spcPts val="0"/>
                        </a:spcAft>
                      </a:pPr>
                      <a:r>
                        <a:rPr lang="en-US" dirty="0">
                          <a:effectLst/>
                        </a:rPr>
                        <a:t>86%</a:t>
                      </a:r>
                    </a:p>
                  </a:txBody>
                  <a:tcPr marL="68580" marR="68580" marT="9525" marB="9525" anchor="b"/>
                </a:tc>
                <a:extLst>
                  <a:ext uri="{0D108BD9-81ED-4DB2-BD59-A6C34878D82A}">
                    <a16:rowId xmlns:a16="http://schemas.microsoft.com/office/drawing/2014/main" val="3708947263"/>
                  </a:ext>
                </a:extLst>
              </a:tr>
              <a:tr h="190500">
                <a:tc>
                  <a:txBody>
                    <a:bodyPr/>
                    <a:lstStyle/>
                    <a:p>
                      <a:pPr>
                        <a:spcAft>
                          <a:spcPts val="0"/>
                        </a:spcAft>
                      </a:pPr>
                      <a:r>
                        <a:rPr lang="en-US" dirty="0">
                          <a:effectLst/>
                        </a:rPr>
                        <a:t>Brooklyn North</a:t>
                      </a:r>
                    </a:p>
                  </a:txBody>
                  <a:tcPr marL="68580" marR="68580" marT="9525" marB="9525" anchor="b"/>
                </a:tc>
                <a:tc>
                  <a:txBody>
                    <a:bodyPr/>
                    <a:lstStyle/>
                    <a:p>
                      <a:pPr algn="r">
                        <a:spcAft>
                          <a:spcPts val="0"/>
                        </a:spcAft>
                      </a:pPr>
                      <a:r>
                        <a:rPr lang="en-US" dirty="0">
                          <a:effectLst/>
                        </a:rPr>
                        <a:t>59942</a:t>
                      </a:r>
                    </a:p>
                  </a:txBody>
                  <a:tcPr marL="68580" marR="68580" marT="9525" marB="9525" anchor="b"/>
                </a:tc>
                <a:tc>
                  <a:txBody>
                    <a:bodyPr/>
                    <a:lstStyle/>
                    <a:p>
                      <a:pPr algn="r">
                        <a:spcAft>
                          <a:spcPts val="0"/>
                        </a:spcAft>
                      </a:pPr>
                      <a:r>
                        <a:rPr lang="en-US" dirty="0">
                          <a:effectLst/>
                        </a:rPr>
                        <a:t>53123</a:t>
                      </a:r>
                    </a:p>
                  </a:txBody>
                  <a:tcPr marL="68580" marR="68580" marT="9525" marB="9525" anchor="b"/>
                </a:tc>
                <a:tc>
                  <a:txBody>
                    <a:bodyPr/>
                    <a:lstStyle/>
                    <a:p>
                      <a:pPr algn="r">
                        <a:spcAft>
                          <a:spcPts val="0"/>
                        </a:spcAft>
                      </a:pPr>
                      <a:r>
                        <a:rPr lang="en-US" dirty="0">
                          <a:effectLst/>
                        </a:rPr>
                        <a:t>89%</a:t>
                      </a:r>
                    </a:p>
                  </a:txBody>
                  <a:tcPr marL="68580" marR="68580" marT="9525" marB="9525" anchor="b"/>
                </a:tc>
                <a:extLst>
                  <a:ext uri="{0D108BD9-81ED-4DB2-BD59-A6C34878D82A}">
                    <a16:rowId xmlns:a16="http://schemas.microsoft.com/office/drawing/2014/main" val="977658284"/>
                  </a:ext>
                </a:extLst>
              </a:tr>
              <a:tr h="190500">
                <a:tc>
                  <a:txBody>
                    <a:bodyPr/>
                    <a:lstStyle/>
                    <a:p>
                      <a:pPr>
                        <a:spcAft>
                          <a:spcPts val="0"/>
                        </a:spcAft>
                      </a:pPr>
                      <a:r>
                        <a:rPr lang="en-US" dirty="0">
                          <a:effectLst/>
                        </a:rPr>
                        <a:t>Brooklyn South</a:t>
                      </a:r>
                    </a:p>
                  </a:txBody>
                  <a:tcPr marL="68580" marR="68580" marT="9525" marB="9525" anchor="b"/>
                </a:tc>
                <a:tc>
                  <a:txBody>
                    <a:bodyPr/>
                    <a:lstStyle/>
                    <a:p>
                      <a:pPr algn="r">
                        <a:spcAft>
                          <a:spcPts val="0"/>
                        </a:spcAft>
                      </a:pPr>
                      <a:r>
                        <a:rPr lang="en-US" dirty="0">
                          <a:effectLst/>
                        </a:rPr>
                        <a:t>68207</a:t>
                      </a:r>
                    </a:p>
                  </a:txBody>
                  <a:tcPr marL="68580" marR="68580" marT="9525" marB="9525" anchor="b"/>
                </a:tc>
                <a:tc>
                  <a:txBody>
                    <a:bodyPr/>
                    <a:lstStyle/>
                    <a:p>
                      <a:pPr algn="r">
                        <a:spcAft>
                          <a:spcPts val="0"/>
                        </a:spcAft>
                      </a:pPr>
                      <a:r>
                        <a:rPr lang="en-US" dirty="0">
                          <a:effectLst/>
                        </a:rPr>
                        <a:t>62447</a:t>
                      </a:r>
                    </a:p>
                  </a:txBody>
                  <a:tcPr marL="68580" marR="68580" marT="9525" marB="9525" anchor="b"/>
                </a:tc>
                <a:tc>
                  <a:txBody>
                    <a:bodyPr/>
                    <a:lstStyle/>
                    <a:p>
                      <a:pPr algn="r">
                        <a:spcAft>
                          <a:spcPts val="0"/>
                        </a:spcAft>
                      </a:pPr>
                      <a:r>
                        <a:rPr lang="en-US" dirty="0">
                          <a:effectLst/>
                        </a:rPr>
                        <a:t>92%</a:t>
                      </a:r>
                    </a:p>
                  </a:txBody>
                  <a:tcPr marL="68580" marR="68580" marT="9525" marB="9525" anchor="b"/>
                </a:tc>
                <a:extLst>
                  <a:ext uri="{0D108BD9-81ED-4DB2-BD59-A6C34878D82A}">
                    <a16:rowId xmlns:a16="http://schemas.microsoft.com/office/drawing/2014/main" val="970993425"/>
                  </a:ext>
                </a:extLst>
              </a:tr>
              <a:tr h="190500">
                <a:tc>
                  <a:txBody>
                    <a:bodyPr/>
                    <a:lstStyle/>
                    <a:p>
                      <a:pPr>
                        <a:spcAft>
                          <a:spcPts val="0"/>
                        </a:spcAft>
                      </a:pPr>
                      <a:r>
                        <a:rPr lang="en-US" dirty="0">
                          <a:effectLst/>
                        </a:rPr>
                        <a:t>D75</a:t>
                      </a:r>
                    </a:p>
                  </a:txBody>
                  <a:tcPr marL="68580" marR="68580" marT="9525" marB="9525" anchor="b"/>
                </a:tc>
                <a:tc>
                  <a:txBody>
                    <a:bodyPr/>
                    <a:lstStyle/>
                    <a:p>
                      <a:pPr algn="r">
                        <a:spcAft>
                          <a:spcPts val="0"/>
                        </a:spcAft>
                      </a:pPr>
                      <a:r>
                        <a:rPr lang="en-US" dirty="0">
                          <a:effectLst/>
                        </a:rPr>
                        <a:t>104032</a:t>
                      </a:r>
                    </a:p>
                  </a:txBody>
                  <a:tcPr marL="68580" marR="68580" marT="9525" marB="9525" anchor="b"/>
                </a:tc>
                <a:tc>
                  <a:txBody>
                    <a:bodyPr/>
                    <a:lstStyle/>
                    <a:p>
                      <a:pPr algn="r">
                        <a:spcAft>
                          <a:spcPts val="0"/>
                        </a:spcAft>
                      </a:pPr>
                      <a:r>
                        <a:rPr lang="en-US" dirty="0">
                          <a:effectLst/>
                        </a:rPr>
                        <a:t>90152</a:t>
                      </a:r>
                    </a:p>
                  </a:txBody>
                  <a:tcPr marL="68580" marR="68580" marT="9525" marB="9525" anchor="b"/>
                </a:tc>
                <a:tc>
                  <a:txBody>
                    <a:bodyPr/>
                    <a:lstStyle/>
                    <a:p>
                      <a:pPr algn="r">
                        <a:spcAft>
                          <a:spcPts val="0"/>
                        </a:spcAft>
                      </a:pPr>
                      <a:r>
                        <a:rPr lang="en-US" dirty="0">
                          <a:effectLst/>
                        </a:rPr>
                        <a:t>87%</a:t>
                      </a:r>
                    </a:p>
                  </a:txBody>
                  <a:tcPr marL="68580" marR="68580" marT="9525" marB="9525" anchor="b"/>
                </a:tc>
                <a:extLst>
                  <a:ext uri="{0D108BD9-81ED-4DB2-BD59-A6C34878D82A}">
                    <a16:rowId xmlns:a16="http://schemas.microsoft.com/office/drawing/2014/main" val="1672722602"/>
                  </a:ext>
                </a:extLst>
              </a:tr>
              <a:tr h="190500">
                <a:tc>
                  <a:txBody>
                    <a:bodyPr/>
                    <a:lstStyle/>
                    <a:p>
                      <a:pPr>
                        <a:spcAft>
                          <a:spcPts val="0"/>
                        </a:spcAft>
                      </a:pPr>
                      <a:r>
                        <a:rPr lang="en-US" dirty="0">
                          <a:effectLst/>
                        </a:rPr>
                        <a:t>Manhattan</a:t>
                      </a:r>
                    </a:p>
                  </a:txBody>
                  <a:tcPr marL="68580" marR="68580" marT="9525" marB="9525" anchor="b"/>
                </a:tc>
                <a:tc>
                  <a:txBody>
                    <a:bodyPr/>
                    <a:lstStyle/>
                    <a:p>
                      <a:pPr algn="r">
                        <a:spcAft>
                          <a:spcPts val="0"/>
                        </a:spcAft>
                      </a:pPr>
                      <a:r>
                        <a:rPr lang="en-US" dirty="0">
                          <a:effectLst/>
                        </a:rPr>
                        <a:t>70420</a:t>
                      </a:r>
                    </a:p>
                  </a:txBody>
                  <a:tcPr marL="68580" marR="68580" marT="9525" marB="9525" anchor="b"/>
                </a:tc>
                <a:tc>
                  <a:txBody>
                    <a:bodyPr/>
                    <a:lstStyle/>
                    <a:p>
                      <a:pPr algn="r">
                        <a:spcAft>
                          <a:spcPts val="0"/>
                        </a:spcAft>
                      </a:pPr>
                      <a:r>
                        <a:rPr lang="en-US" dirty="0">
                          <a:effectLst/>
                        </a:rPr>
                        <a:t>60893</a:t>
                      </a:r>
                    </a:p>
                  </a:txBody>
                  <a:tcPr marL="68580" marR="68580" marT="9525" marB="9525" anchor="b"/>
                </a:tc>
                <a:tc>
                  <a:txBody>
                    <a:bodyPr/>
                    <a:lstStyle/>
                    <a:p>
                      <a:pPr algn="r">
                        <a:spcAft>
                          <a:spcPts val="0"/>
                        </a:spcAft>
                      </a:pPr>
                      <a:r>
                        <a:rPr lang="en-US" dirty="0">
                          <a:effectLst/>
                        </a:rPr>
                        <a:t>86%</a:t>
                      </a:r>
                    </a:p>
                  </a:txBody>
                  <a:tcPr marL="68580" marR="68580" marT="9525" marB="9525" anchor="b"/>
                </a:tc>
                <a:extLst>
                  <a:ext uri="{0D108BD9-81ED-4DB2-BD59-A6C34878D82A}">
                    <a16:rowId xmlns:a16="http://schemas.microsoft.com/office/drawing/2014/main" val="2112038989"/>
                  </a:ext>
                </a:extLst>
              </a:tr>
              <a:tr h="190500">
                <a:tc>
                  <a:txBody>
                    <a:bodyPr/>
                    <a:lstStyle/>
                    <a:p>
                      <a:pPr>
                        <a:spcAft>
                          <a:spcPts val="0"/>
                        </a:spcAft>
                      </a:pPr>
                      <a:r>
                        <a:rPr lang="en-US" dirty="0">
                          <a:effectLst/>
                        </a:rPr>
                        <a:t>Queens North</a:t>
                      </a:r>
                    </a:p>
                  </a:txBody>
                  <a:tcPr marL="68580" marR="68580" marT="9525" marB="9525" anchor="b"/>
                </a:tc>
                <a:tc>
                  <a:txBody>
                    <a:bodyPr/>
                    <a:lstStyle/>
                    <a:p>
                      <a:pPr algn="r">
                        <a:spcAft>
                          <a:spcPts val="0"/>
                        </a:spcAft>
                      </a:pPr>
                      <a:r>
                        <a:rPr lang="en-US" dirty="0">
                          <a:effectLst/>
                        </a:rPr>
                        <a:t>68343</a:t>
                      </a:r>
                    </a:p>
                  </a:txBody>
                  <a:tcPr marL="68580" marR="68580" marT="9525" marB="9525" anchor="b"/>
                </a:tc>
                <a:tc>
                  <a:txBody>
                    <a:bodyPr/>
                    <a:lstStyle/>
                    <a:p>
                      <a:pPr algn="r">
                        <a:spcAft>
                          <a:spcPts val="0"/>
                        </a:spcAft>
                      </a:pPr>
                      <a:r>
                        <a:rPr lang="en-US" dirty="0">
                          <a:effectLst/>
                        </a:rPr>
                        <a:t>62562</a:t>
                      </a:r>
                    </a:p>
                  </a:txBody>
                  <a:tcPr marL="68580" marR="68580" marT="9525" marB="9525" anchor="b"/>
                </a:tc>
                <a:tc>
                  <a:txBody>
                    <a:bodyPr/>
                    <a:lstStyle/>
                    <a:p>
                      <a:pPr algn="r">
                        <a:spcAft>
                          <a:spcPts val="0"/>
                        </a:spcAft>
                      </a:pPr>
                      <a:r>
                        <a:rPr lang="en-US" dirty="0">
                          <a:effectLst/>
                        </a:rPr>
                        <a:t>92%</a:t>
                      </a:r>
                    </a:p>
                  </a:txBody>
                  <a:tcPr marL="68580" marR="68580" marT="9525" marB="9525" anchor="b"/>
                </a:tc>
                <a:extLst>
                  <a:ext uri="{0D108BD9-81ED-4DB2-BD59-A6C34878D82A}">
                    <a16:rowId xmlns:a16="http://schemas.microsoft.com/office/drawing/2014/main" val="3084903961"/>
                  </a:ext>
                </a:extLst>
              </a:tr>
              <a:tr h="190500">
                <a:tc>
                  <a:txBody>
                    <a:bodyPr/>
                    <a:lstStyle/>
                    <a:p>
                      <a:pPr>
                        <a:spcAft>
                          <a:spcPts val="0"/>
                        </a:spcAft>
                      </a:pPr>
                      <a:r>
                        <a:rPr lang="en-US" dirty="0">
                          <a:effectLst/>
                        </a:rPr>
                        <a:t>Queens South</a:t>
                      </a:r>
                    </a:p>
                  </a:txBody>
                  <a:tcPr marL="68580" marR="68580" marT="9525" marB="9525" anchor="b"/>
                </a:tc>
                <a:tc>
                  <a:txBody>
                    <a:bodyPr/>
                    <a:lstStyle/>
                    <a:p>
                      <a:pPr algn="r">
                        <a:spcAft>
                          <a:spcPts val="0"/>
                        </a:spcAft>
                      </a:pPr>
                      <a:r>
                        <a:rPr lang="en-US" dirty="0">
                          <a:effectLst/>
                        </a:rPr>
                        <a:t>46713</a:t>
                      </a:r>
                    </a:p>
                  </a:txBody>
                  <a:tcPr marL="68580" marR="68580" marT="9525" marB="9525" anchor="b"/>
                </a:tc>
                <a:tc>
                  <a:txBody>
                    <a:bodyPr/>
                    <a:lstStyle/>
                    <a:p>
                      <a:pPr algn="r">
                        <a:spcAft>
                          <a:spcPts val="0"/>
                        </a:spcAft>
                      </a:pPr>
                      <a:r>
                        <a:rPr lang="en-US" dirty="0">
                          <a:effectLst/>
                        </a:rPr>
                        <a:t>42645</a:t>
                      </a:r>
                    </a:p>
                  </a:txBody>
                  <a:tcPr marL="68580" marR="68580" marT="9525" marB="9525" anchor="b"/>
                </a:tc>
                <a:tc>
                  <a:txBody>
                    <a:bodyPr/>
                    <a:lstStyle/>
                    <a:p>
                      <a:pPr algn="r">
                        <a:spcAft>
                          <a:spcPts val="0"/>
                        </a:spcAft>
                      </a:pPr>
                      <a:r>
                        <a:rPr lang="en-US" dirty="0">
                          <a:effectLst/>
                        </a:rPr>
                        <a:t>94%</a:t>
                      </a:r>
                    </a:p>
                  </a:txBody>
                  <a:tcPr marL="68580" marR="68580" marT="9525" marB="9525" anchor="b"/>
                </a:tc>
                <a:extLst>
                  <a:ext uri="{0D108BD9-81ED-4DB2-BD59-A6C34878D82A}">
                    <a16:rowId xmlns:a16="http://schemas.microsoft.com/office/drawing/2014/main" val="4222764283"/>
                  </a:ext>
                </a:extLst>
              </a:tr>
              <a:tr h="190500">
                <a:tc>
                  <a:txBody>
                    <a:bodyPr/>
                    <a:lstStyle/>
                    <a:p>
                      <a:pPr>
                        <a:spcAft>
                          <a:spcPts val="0"/>
                        </a:spcAft>
                      </a:pPr>
                      <a:r>
                        <a:rPr lang="en-US" dirty="0">
                          <a:effectLst/>
                        </a:rPr>
                        <a:t>Staten Island</a:t>
                      </a:r>
                    </a:p>
                  </a:txBody>
                  <a:tcPr marL="68580" marR="68580" marT="9525" marB="9525" anchor="b"/>
                </a:tc>
                <a:tc>
                  <a:txBody>
                    <a:bodyPr/>
                    <a:lstStyle/>
                    <a:p>
                      <a:pPr algn="r">
                        <a:spcAft>
                          <a:spcPts val="0"/>
                        </a:spcAft>
                      </a:pPr>
                      <a:r>
                        <a:rPr lang="en-US" dirty="0">
                          <a:effectLst/>
                        </a:rPr>
                        <a:t>38053</a:t>
                      </a:r>
                    </a:p>
                  </a:txBody>
                  <a:tcPr marL="68580" marR="68580" marT="9525" marB="9525" anchor="b"/>
                </a:tc>
                <a:tc>
                  <a:txBody>
                    <a:bodyPr/>
                    <a:lstStyle/>
                    <a:p>
                      <a:pPr algn="r">
                        <a:spcAft>
                          <a:spcPts val="0"/>
                        </a:spcAft>
                      </a:pPr>
                      <a:r>
                        <a:rPr lang="en-US" dirty="0">
                          <a:effectLst/>
                        </a:rPr>
                        <a:t>34379</a:t>
                      </a:r>
                    </a:p>
                  </a:txBody>
                  <a:tcPr marL="68580" marR="68580" marT="9525" marB="9525" anchor="b"/>
                </a:tc>
                <a:tc>
                  <a:txBody>
                    <a:bodyPr/>
                    <a:lstStyle/>
                    <a:p>
                      <a:pPr algn="r">
                        <a:spcAft>
                          <a:spcPts val="0"/>
                        </a:spcAft>
                      </a:pPr>
                      <a:r>
                        <a:rPr lang="en-US" dirty="0">
                          <a:effectLst/>
                        </a:rPr>
                        <a:t>90%</a:t>
                      </a:r>
                    </a:p>
                  </a:txBody>
                  <a:tcPr marL="68580" marR="68580" marT="9525" marB="9525" anchor="b"/>
                </a:tc>
                <a:extLst>
                  <a:ext uri="{0D108BD9-81ED-4DB2-BD59-A6C34878D82A}">
                    <a16:rowId xmlns:a16="http://schemas.microsoft.com/office/drawing/2014/main" val="2549814459"/>
                  </a:ext>
                </a:extLst>
              </a:tr>
            </a:tbl>
          </a:graphicData>
        </a:graphic>
      </p:graphicFrame>
      <p:sp>
        <p:nvSpPr>
          <p:cNvPr id="10" name="Arrow: Left 9">
            <a:extLst>
              <a:ext uri="{FF2B5EF4-FFF2-40B4-BE49-F238E27FC236}">
                <a16:creationId xmlns:a16="http://schemas.microsoft.com/office/drawing/2014/main" id="{14C8335D-16D5-93DB-C663-3012C1901005}"/>
              </a:ext>
            </a:extLst>
          </p:cNvPr>
          <p:cNvSpPr/>
          <p:nvPr/>
        </p:nvSpPr>
        <p:spPr>
          <a:xfrm>
            <a:off x="11155718" y="4534836"/>
            <a:ext cx="967154" cy="48846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3337019"/>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0</TotalTime>
  <Words>1935</Words>
  <Application>Microsoft Macintosh PowerPoint</Application>
  <PresentationFormat>Widescreen</PresentationFormat>
  <Paragraphs>225</Paragraphs>
  <Slides>33</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Calibri</vt:lpstr>
      <vt:lpstr>Calibri Light</vt:lpstr>
      <vt:lpstr>Times New Roman</vt:lpstr>
      <vt:lpstr>Wingdings</vt:lpstr>
      <vt:lpstr>Wingdings 2</vt:lpstr>
      <vt:lpstr>Retrospect</vt:lpstr>
      <vt:lpstr>District 28 Superintendent’s Report</vt:lpstr>
      <vt:lpstr>Vision In Community School District 28 we celebrate our differences because we understand that they offer us unlimited possibility to learn and expand our knowledge of and commitment to all humanity.  We are beautifully diverse, coming from countless racial, ethnic, language, and belief backgrounds. We commit to striving for inestimable contribution to the lives of our scholars.   Mission In Community School District 28 we focus on equity as a lever for achievement for every single scholar. We are a district of excellence. We commit to every school maintaining high academic standards. We commit to being a district of learners ensuring that we promote critical thinking rooted in core content conceptual understanding through creative problem solving, technology innovation, social emotional learning, and community advocacy.</vt:lpstr>
      <vt:lpstr>District Team Structure</vt:lpstr>
      <vt:lpstr>What Has Your District Accomplished</vt:lpstr>
      <vt:lpstr>2021-22 Demographic Snapshot for District 28</vt:lpstr>
      <vt:lpstr>Teacher Data</vt:lpstr>
      <vt:lpstr>PowerPoint Presentation</vt:lpstr>
      <vt:lpstr>District 28 Chronic Absenteeism Rate by Subgroup </vt:lpstr>
      <vt:lpstr>Program Service Linkage Summary as of 11/17/22</vt:lpstr>
      <vt:lpstr>Program Service Linkage Queens South by District as of 11/03/22 </vt:lpstr>
      <vt:lpstr>Elementary/Middle School  Accountability Measures</vt:lpstr>
      <vt:lpstr>Proficiency Rates for NYC Students in ELA by Borough</vt:lpstr>
      <vt:lpstr>Proficiency Rates for NYC Students in Math by Borough</vt:lpstr>
      <vt:lpstr>District 28 Proficiency Level Results on the NYS 2021-22 ELA Exam </vt:lpstr>
      <vt:lpstr>NYS 2021-22 ELA Exam: Performance Across Standards</vt:lpstr>
      <vt:lpstr>iReady English Language Arts Screener</vt:lpstr>
      <vt:lpstr>Acadience Proficiency: K-2 Literacy Spotlight</vt:lpstr>
      <vt:lpstr>District 28 Proficiency Level Results on the NYS 2021-22 Math Exam  </vt:lpstr>
      <vt:lpstr>NYS 2021-22 Math Exam: Performance Across Standards</vt:lpstr>
      <vt:lpstr>Our Students with IEPs Data</vt:lpstr>
      <vt:lpstr>Student Receiving Status – as of October 31, 2022</vt:lpstr>
      <vt:lpstr>SWI Performance Across Three Years Testing</vt:lpstr>
      <vt:lpstr>MLL Progress Rate Goals</vt:lpstr>
      <vt:lpstr>MLL Performance Across Three Years of Testing</vt:lpstr>
      <vt:lpstr>2022 NYC Math &amp; ELA Proficiency Rates by District</vt:lpstr>
      <vt:lpstr>Connecting our Data  to our Priorities</vt:lpstr>
      <vt:lpstr>District Priorities</vt:lpstr>
      <vt:lpstr>District Priorities</vt:lpstr>
      <vt:lpstr>District Priorities</vt:lpstr>
      <vt:lpstr>District Priorities </vt:lpstr>
      <vt:lpstr>Lattice of Support</vt:lpstr>
      <vt:lpstr>2022-2023 Lattice of Support</vt:lpstr>
      <vt:lpstr>2022-2023  Strategic Leadership Support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District 28 CEC Superintendent’s Report</dc:title>
  <dc:creator>Pate Tammy</dc:creator>
  <cp:lastModifiedBy>Marisol Catucci</cp:lastModifiedBy>
  <cp:revision>35</cp:revision>
  <dcterms:created xsi:type="dcterms:W3CDTF">2022-10-13T21:17:09Z</dcterms:created>
  <dcterms:modified xsi:type="dcterms:W3CDTF">2022-12-23T02:02:15Z</dcterms:modified>
</cp:coreProperties>
</file>